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44"/>
  </p:notesMasterIdLst>
  <p:sldIdLst>
    <p:sldId id="308" r:id="rId2"/>
    <p:sldId id="284" r:id="rId3"/>
    <p:sldId id="321" r:id="rId4"/>
    <p:sldId id="378" r:id="rId5"/>
    <p:sldId id="425" r:id="rId6"/>
    <p:sldId id="261" r:id="rId7"/>
    <p:sldId id="274" r:id="rId8"/>
    <p:sldId id="384" r:id="rId9"/>
    <p:sldId id="277" r:id="rId10"/>
    <p:sldId id="278" r:id="rId11"/>
    <p:sldId id="303" r:id="rId12"/>
    <p:sldId id="372" r:id="rId13"/>
    <p:sldId id="279" r:id="rId14"/>
    <p:sldId id="389" r:id="rId15"/>
    <p:sldId id="390" r:id="rId16"/>
    <p:sldId id="285" r:id="rId17"/>
    <p:sldId id="286" r:id="rId18"/>
    <p:sldId id="287" r:id="rId19"/>
    <p:sldId id="296" r:id="rId20"/>
    <p:sldId id="288" r:id="rId21"/>
    <p:sldId id="290" r:id="rId22"/>
    <p:sldId id="293" r:id="rId23"/>
    <p:sldId id="291" r:id="rId24"/>
    <p:sldId id="294" r:id="rId25"/>
    <p:sldId id="295" r:id="rId26"/>
    <p:sldId id="329" r:id="rId27"/>
    <p:sldId id="339" r:id="rId28"/>
    <p:sldId id="332" r:id="rId29"/>
    <p:sldId id="333" r:id="rId30"/>
    <p:sldId id="392" r:id="rId31"/>
    <p:sldId id="258" r:id="rId32"/>
    <p:sldId id="259" r:id="rId33"/>
    <p:sldId id="298" r:id="rId34"/>
    <p:sldId id="300" r:id="rId35"/>
    <p:sldId id="301" r:id="rId36"/>
    <p:sldId id="304" r:id="rId37"/>
    <p:sldId id="394" r:id="rId38"/>
    <p:sldId id="307" r:id="rId39"/>
    <p:sldId id="395" r:id="rId40"/>
    <p:sldId id="396" r:id="rId41"/>
    <p:sldId id="426" r:id="rId42"/>
    <p:sldId id="376" r:id="rId43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87" autoAdjust="0"/>
    <p:restoredTop sz="94611" autoAdjust="0"/>
  </p:normalViewPr>
  <p:slideViewPr>
    <p:cSldViewPr>
      <p:cViewPr varScale="1">
        <p:scale>
          <a:sx n="142" d="100"/>
          <a:sy n="142" d="100"/>
        </p:scale>
        <p:origin x="2032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72897191-A96E-BA45-88CC-69CF2335C25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it-IT" altLang="en-US"/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C2118874-82BB-AA49-B000-A30BD70558B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it-IT" altLang="en-US"/>
          </a:p>
        </p:txBody>
      </p:sp>
      <p:sp>
        <p:nvSpPr>
          <p:cNvPr id="10244" name="Rectangle 4">
            <a:extLst>
              <a:ext uri="{FF2B5EF4-FFF2-40B4-BE49-F238E27FC236}">
                <a16:creationId xmlns:a16="http://schemas.microsoft.com/office/drawing/2014/main" id="{7CD07BFC-4567-7A48-B675-2E36C04F56C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52D58DEE-85DB-3547-A671-32BBFE713C4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en-US"/>
              <a:t>Fare clic per modificare gli stili del testo dello schema</a:t>
            </a:r>
          </a:p>
          <a:p>
            <a:pPr lvl="1"/>
            <a:r>
              <a:rPr lang="it-IT" altLang="en-US"/>
              <a:t>Secondo livello</a:t>
            </a:r>
          </a:p>
          <a:p>
            <a:pPr lvl="2"/>
            <a:r>
              <a:rPr lang="it-IT" altLang="en-US"/>
              <a:t>Terzo livello</a:t>
            </a:r>
          </a:p>
          <a:p>
            <a:pPr lvl="3"/>
            <a:r>
              <a:rPr lang="it-IT" altLang="en-US"/>
              <a:t>Quarto livello</a:t>
            </a:r>
          </a:p>
          <a:p>
            <a:pPr lvl="4"/>
            <a:r>
              <a:rPr lang="it-IT" altLang="en-US"/>
              <a:t>Quinto livello</a:t>
            </a:r>
          </a:p>
        </p:txBody>
      </p:sp>
      <p:sp>
        <p:nvSpPr>
          <p:cNvPr id="10246" name="Rectangle 6">
            <a:extLst>
              <a:ext uri="{FF2B5EF4-FFF2-40B4-BE49-F238E27FC236}">
                <a16:creationId xmlns:a16="http://schemas.microsoft.com/office/drawing/2014/main" id="{884E1B90-7CFF-CE4F-B5F8-8CFCE363ABB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it-IT" altLang="en-US"/>
          </a:p>
        </p:txBody>
      </p:sp>
      <p:sp>
        <p:nvSpPr>
          <p:cNvPr id="10247" name="Rectangle 7">
            <a:extLst>
              <a:ext uri="{FF2B5EF4-FFF2-40B4-BE49-F238E27FC236}">
                <a16:creationId xmlns:a16="http://schemas.microsoft.com/office/drawing/2014/main" id="{47ABC2C0-33E8-2742-AA83-CAB28E20C9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D50999B-F0D0-EA47-840F-D3FB4C590ECF}" type="slidenum">
              <a:rPr lang="it-IT" altLang="en-US"/>
              <a:pPr/>
              <a:t>‹#›</a:t>
            </a:fld>
            <a:endParaRPr lang="it-IT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30A79C5-F94D-4035-A43A-541204494D5C}" type="datetime1">
              <a:rPr lang="en-US" smtClean="0"/>
              <a:t>11/3/20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1A5847-6F31-4F9F-B922-4DBE0D74187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967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29BC87E1-EC8B-E541-B1C1-927B0810E7A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2454275" y="3184525"/>
            <a:ext cx="6438900" cy="64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lvl="0"/>
            <a:r>
              <a:rPr lang="it-IT" altLang="en-US" noProof="0"/>
              <a:t>Fare clic per modificare stile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7318D3C2-BA31-4047-A359-C3C293813F3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466975" y="2743200"/>
            <a:ext cx="68834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defRPr/>
            </a:lvl1pPr>
          </a:lstStyle>
          <a:p>
            <a:pPr lvl="0"/>
            <a:r>
              <a:rPr lang="it-IT" altLang="en-US" noProof="0"/>
              <a:t>Fare clic per modificare lo stile del sottotitolo dello schema</a:t>
            </a:r>
          </a:p>
        </p:txBody>
      </p:sp>
    </p:spTree>
  </p:cSld>
  <p:clrMapOvr>
    <a:masterClrMapping/>
  </p:clrMapOvr>
  <p:transition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95E98-157D-724B-86F7-D94E963AC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AF0B15-B4EF-B542-9315-41AA7DAC19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8287083"/>
      </p:ext>
    </p:extLst>
  </p:cSld>
  <p:clrMapOvr>
    <a:masterClrMapping/>
  </p:clrMapOvr>
  <p:transition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D80ECA-7382-2341-A822-A3D33D16B4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B46747-D1AF-804A-9500-7B50C7D4A2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6382246"/>
      </p:ext>
    </p:extLst>
  </p:cSld>
  <p:clrMapOvr>
    <a:masterClrMapping/>
  </p:clrMapOvr>
  <p:transition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CF141A-B63E-D648-8DEB-BC7809F25556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0464826"/>
      </p:ext>
    </p:extLst>
  </p:cSld>
  <p:clrMapOvr>
    <a:masterClrMapping/>
  </p:clrMapOvr>
  <p:transition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AE816-7C02-4F4B-A4CC-2BB5A805D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DCC6E8-15B6-D34C-8B37-CF03DCCF596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200" y="1885950"/>
            <a:ext cx="4013200" cy="41719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843F64C5-EA4E-484B-B8BB-EDF096CB6D45}"/>
              </a:ext>
            </a:extLst>
          </p:cNvPr>
          <p:cNvSpPr>
            <a:spLocks noGrp="1"/>
          </p:cNvSpPr>
          <p:nvPr>
            <p:ph type="chart" sz="half" idx="2"/>
          </p:nvPr>
        </p:nvSpPr>
        <p:spPr>
          <a:xfrm>
            <a:off x="4622800" y="1885950"/>
            <a:ext cx="4013200" cy="417195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AE5DE3-2FB7-AD40-9CD7-4D37DEE131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800" y="622935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281BA4-E8A1-3B41-808A-A76ACC60C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2935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6602D6-8B2F-2748-9C21-F950C403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31000" y="622935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4767D1A5-28E4-0C44-9897-66EF5D9EA0F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6227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53200-263C-8242-8DBD-B1BBBA8B8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BCE32-62E9-FA45-83FD-2CF89B599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9380204"/>
      </p:ext>
    </p:extLst>
  </p:cSld>
  <p:clrMapOvr>
    <a:masterClrMapping/>
  </p:clrMapOvr>
  <p:transition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1037D-7C63-4B41-90AC-58710EC42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9F98A2-2B19-1149-B754-62A492013D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651906"/>
      </p:ext>
    </p:extLst>
  </p:cSld>
  <p:clrMapOvr>
    <a:masterClrMapping/>
  </p:clrMapOvr>
  <p:transition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F5522-938F-514D-9D7A-EC0059AD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53143-6F9C-E34D-A612-76315209DE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179013-5F1A-A540-9868-8379AFDB24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108952"/>
      </p:ext>
    </p:extLst>
  </p:cSld>
  <p:clrMapOvr>
    <a:masterClrMapping/>
  </p:clrMapOvr>
  <p:transition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AC340-7FE1-8F4F-BA93-688312FC0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1A673-5808-BA4B-BE58-37E6A7AF7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5FCB74-4AFA-5946-8F93-68A5CA3E2A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3C9003-FB7A-F64C-AD63-B8F967E01E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A2EB90-3E62-2441-95F7-283E1CA28A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037723"/>
      </p:ext>
    </p:extLst>
  </p:cSld>
  <p:clrMapOvr>
    <a:masterClrMapping/>
  </p:clrMapOvr>
  <p:transition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FC7BA-889D-AA44-8F43-AA1CE14AE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717462"/>
      </p:ext>
    </p:extLst>
  </p:cSld>
  <p:clrMapOvr>
    <a:masterClrMapping/>
  </p:clrMapOvr>
  <p:transition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404427"/>
      </p:ext>
    </p:extLst>
  </p:cSld>
  <p:clrMapOvr>
    <a:masterClrMapping/>
  </p:clrMapOvr>
  <p:transition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025DC-E515-DF48-850F-4010E9187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89584-51E9-844F-8E47-ECD8180B5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D04B7F-F4EC-EA40-867D-6CBC04A4D9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2676734"/>
      </p:ext>
    </p:extLst>
  </p:cSld>
  <p:clrMapOvr>
    <a:masterClrMapping/>
  </p:clrMapOvr>
  <p:transition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9628A-A18D-0C4A-A932-4B34370E2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CD5E2F-0455-5F4F-BC46-AD95872C78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B544B-490A-0543-B436-D70AD1B5BD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4116479"/>
      </p:ext>
    </p:extLst>
  </p:cSld>
  <p:clrMapOvr>
    <a:masterClrMapping/>
  </p:clrMapOvr>
  <p:transition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5FA43C1-1DEC-DB44-9CB2-93BE1C8374B4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6210300"/>
            <a:ext cx="9144000" cy="647700"/>
          </a:xfrm>
          <a:prstGeom prst="rect">
            <a:avLst/>
          </a:prstGeom>
        </p:spPr>
      </p:pic>
      <p:pic>
        <p:nvPicPr>
          <p:cNvPr id="1026" name="Picture 2" descr="Linux Tux Logo T Shirt By CharGrilled">
            <a:extLst>
              <a:ext uri="{FF2B5EF4-FFF2-40B4-BE49-F238E27FC236}">
                <a16:creationId xmlns:a16="http://schemas.microsoft.com/office/drawing/2014/main" id="{DE50A6CF-70C1-9246-8C82-18771ADA0A1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35886"/>
            <a:ext cx="720080" cy="62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3" r:id="rId13"/>
  </p:sldLayoutIdLst>
  <p:transition>
    <p:push/>
  </p:transition>
  <p:txStyles>
    <p:titleStyle>
      <a:lvl1pPr algn="l" rtl="0" fontAlgn="base">
        <a:spcBef>
          <a:spcPct val="0"/>
        </a:spcBef>
        <a:spcAft>
          <a:spcPct val="0"/>
        </a:spcAft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Trebuchet MS" panose="020B0703020202090204" pitchFamily="34" charset="0"/>
          <a:ea typeface="ＭＳ Ｐゴシック" panose="020B0600070205080204" pitchFamily="34" charset="-128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Trebuchet MS" panose="020B0703020202090204" pitchFamily="34" charset="0"/>
          <a:ea typeface="ＭＳ Ｐゴシック" panose="020B0600070205080204" pitchFamily="34" charset="-128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Trebuchet MS" panose="020B0703020202090204" pitchFamily="34" charset="0"/>
          <a:ea typeface="ＭＳ Ｐゴシック" panose="020B0600070205080204" pitchFamily="34" charset="-128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Trebuchet MS" panose="020B0703020202090204" pitchFamily="34" charset="0"/>
          <a:ea typeface="ＭＳ Ｐゴシック" panose="020B0600070205080204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Trebuchet MS" panose="020B0703020202090204" pitchFamily="34" charset="0"/>
          <a:ea typeface="ＭＳ Ｐゴシック" panose="020B0600070205080204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Trebuchet MS" panose="020B0703020202090204" pitchFamily="34" charset="0"/>
          <a:ea typeface="ＭＳ Ｐゴシック" panose="020B0600070205080204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Trebuchet MS" panose="020B0703020202090204" pitchFamily="34" charset="0"/>
          <a:ea typeface="ＭＳ Ｐゴシック" panose="020B0600070205080204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Trebuchet MS" panose="020B070302020209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defRPr i="1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defRPr sz="1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linux.com.hk/man/showman.cgi?manpath=/man/man1/passwd.1.inc" TargetMode="External"/><Relationship Id="rId2" Type="http://schemas.openxmlformats.org/officeDocument/2006/relationships/hyperlink" Target="http://linux.com.hk/man/showman.cgi?manpath=/man/man8/adduser.8.inc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telnet://penguinvm.princeton.edu/" TargetMode="External"/><Relationship Id="rId4" Type="http://schemas.openxmlformats.org/officeDocument/2006/relationships/hyperlink" Target="telnet://pucc.princeton.edu:10023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linux.com.hk/man/showman.cgi?manpath=/man/man1/id.1.inc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linux.com.hk/man/showman.cgi?manpath=/man/man1/groups.1.inc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linux.com.hk/man/showman.cgi?manpath=/man/man1/man.1.inc" TargetMode="External"/><Relationship Id="rId2" Type="http://schemas.openxmlformats.org/officeDocument/2006/relationships/hyperlink" Target="http://linux.com.hk/man/showman.cgi?manpath=/man/man1/exit.1.inc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linux.com.hk/man/showman.cgi?manpath=/man/man1/pwd.1.inc" TargetMode="External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linux.com.hk/man/showman.cgi?manpath=/man/man1/wc.1.inc" TargetMode="External"/><Relationship Id="rId2" Type="http://schemas.openxmlformats.org/officeDocument/2006/relationships/hyperlink" Target="http://linux.com.hk/man/showman.cgi?manpath=/man/man1/ls.1.inc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linux.com.hk/man/showman.cgi?manpath=/man/man1/grep.1.inc" TargetMode="External"/><Relationship Id="rId2" Type="http://schemas.openxmlformats.org/officeDocument/2006/relationships/hyperlink" Target="http://linux.com.hk/man/showman.cgi?manpath=/man/man1/ps.1.in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inux.com.hk/man/showman.cgi?manpath=/man/man1/wc.1.inc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linux.com.hk/man/showman.cgi?manpath=/man/man1/cd.1.inc" TargetMode="External"/><Relationship Id="rId2" Type="http://schemas.openxmlformats.org/officeDocument/2006/relationships/hyperlink" Target="http://linux.com.hk/man/showman.cgi?manpath=/man/man1/pwd.1.in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inux.com.hk/man/showman.cgi?manpath=/man/man1/ls.1.inc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linux.com.hk/man/showman.cgi?manpath=/man/man1/mv.1.inc" TargetMode="External"/><Relationship Id="rId2" Type="http://schemas.openxmlformats.org/officeDocument/2006/relationships/hyperlink" Target="http://linux.com.hk/man/showman.cgi?manpath=/man/man1/cp.1.inc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inux.com.hk/man/showman.cgi?manpath=/man/man1/mkdir.1.inc" TargetMode="External"/><Relationship Id="rId4" Type="http://schemas.openxmlformats.org/officeDocument/2006/relationships/hyperlink" Target="http://linux.com.hk/man/showman.cgi?manpath=/man/man1/rm.1.in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linux.com.hk/man/showman.cgi?manpath=/man/man1/whoami.1.inc" TargetMode="External"/><Relationship Id="rId2" Type="http://schemas.openxmlformats.org/officeDocument/2006/relationships/hyperlink" Target="http://linux.com.hk/man/showman.cgi?manpath=/man/man1/who.1.in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inux.com.hk/man/showman.cgi?manpath=/man/man1/alias.1.inc" TargetMode="External"/><Relationship Id="rId5" Type="http://schemas.openxmlformats.org/officeDocument/2006/relationships/hyperlink" Target="http://linux.com.hk/man/showman.cgi?manpath=/man/man1/echo.1.inc" TargetMode="External"/><Relationship Id="rId4" Type="http://schemas.openxmlformats.org/officeDocument/2006/relationships/hyperlink" Target="http://linux.com.hk/man/showman.cgi?manpath=/man/man1/ps.1.inc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linux.com.hk/man/showman.cgi?manpath=/man/man1/find.1.inc" TargetMode="External"/><Relationship Id="rId2" Type="http://schemas.openxmlformats.org/officeDocument/2006/relationships/hyperlink" Target="http://linux.com.hk/man/showman.cgi?manpath=/man/man1/diff.1.inc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inux.com.hk/man/showman.cgi?manpath=/man/man1/xargs.1.inc" TargetMode="External"/><Relationship Id="rId4" Type="http://schemas.openxmlformats.org/officeDocument/2006/relationships/hyperlink" Target="http://linux.com.hk/man/showman.cgi?manpath=/man/man1/grep.1.inc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linux.com.hk/man/showman.cgi?manpath=/man/man1/kill.1.inc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inux.com.hk/man/showman.cgi?manpath=/man/man1/find.1.inc" TargetMode="External"/><Relationship Id="rId2" Type="http://schemas.openxmlformats.org/officeDocument/2006/relationships/hyperlink" Target="http://linux.com.hk/man/showman.cgi?manpath=/man/man1/sed.1.inc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inux.com.hk/man/showman.cgi?manpath=/man/man1/grep.1.inc" TargetMode="External"/><Relationship Id="rId4" Type="http://schemas.openxmlformats.org/officeDocument/2006/relationships/hyperlink" Target="http://linux.com.hk/man/showman.cgi?manpath=/man/man1/xargs.1.inc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linux.com.hk/man/showman.cgi?manpath=/man/man1/tar.1.inc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linux.com.hk/man/showman.cgi?manpath=/man/man1/tcsh.1.inc" TargetMode="External"/><Relationship Id="rId2" Type="http://schemas.openxmlformats.org/officeDocument/2006/relationships/hyperlink" Target="http://linux.com.hk/man/showman.cgi?manpath=/man/man1/bash.1.inc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linux.com.hk/man/showman.cgi?manpath=/man/man1/chsh.1.inc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linux.com.hk/man/showman.cgi?manpath=/man/man1/echo.1.inc" TargetMode="External"/><Relationship Id="rId2" Type="http://schemas.openxmlformats.org/officeDocument/2006/relationships/hyperlink" Target="http://linux.com.hk/man/showman.cgi?manpath=/man/man1/cat.1.inc" TargetMode="Externa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linux.com.hk/man/showman.cgi?manpath=/man/man1/uname.1.inc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linux.com.hk/man/showman.cgi?manpath=/man/man1/umask.1.inc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linux.com.hk/man/showman.cgi?manpath=/man/man1/chmod.1.inc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opensource.org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linux.com.hk/man/showman.cgi?manpath=/man/man1/ln.1.inc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ghtlink.com/hessling/THE/index.html" TargetMode="External"/><Relationship Id="rId2" Type="http://schemas.openxmlformats.org/officeDocument/2006/relationships/hyperlink" Target="http://www.eos.ncsu.edu/software/pd/vi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lip.pt/computing/services/systems/unix/editors/textedit.htm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mputerworld.com/home/features.nsf/all/980817linu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2" name="Text Box 6">
            <a:extLst>
              <a:ext uri="{FF2B5EF4-FFF2-40B4-BE49-F238E27FC236}">
                <a16:creationId xmlns:a16="http://schemas.microsoft.com/office/drawing/2014/main" id="{8B7A8BFF-C4FA-8841-9EE6-113B39092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939" y="5544660"/>
            <a:ext cx="27479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it-IT" altLang="en-US" sz="2000" i="1" dirty="0">
                <a:solidFill>
                  <a:schemeClr val="bg1"/>
                </a:solidFill>
                <a:latin typeface="Times New Roman" panose="02020603050405020304" pitchFamily="18" charset="0"/>
              </a:rPr>
              <a:t>Bernard Fongang, </a:t>
            </a:r>
            <a:r>
              <a:rPr lang="it-IT" altLang="en-US" sz="2000" i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Ph.D</a:t>
            </a:r>
            <a:r>
              <a:rPr lang="it-IT" altLang="en-US" sz="2000" i="1" dirty="0">
                <a:solidFill>
                  <a:schemeClr val="bg1"/>
                </a:solidFill>
                <a:latin typeface="Times New Roman" panose="02020603050405020304" pitchFamily="18" charset="0"/>
              </a:rPr>
              <a:t>.</a:t>
            </a:r>
          </a:p>
        </p:txBody>
      </p:sp>
      <p:grpSp>
        <p:nvGrpSpPr>
          <p:cNvPr id="60428" name="Group 12">
            <a:extLst>
              <a:ext uri="{FF2B5EF4-FFF2-40B4-BE49-F238E27FC236}">
                <a16:creationId xmlns:a16="http://schemas.microsoft.com/office/drawing/2014/main" id="{63994E18-691C-D848-9323-E776A670E36B}"/>
              </a:ext>
            </a:extLst>
          </p:cNvPr>
          <p:cNvGrpSpPr>
            <a:grpSpLocks/>
          </p:cNvGrpSpPr>
          <p:nvPr/>
        </p:nvGrpSpPr>
        <p:grpSpPr bwMode="auto">
          <a:xfrm>
            <a:off x="3579813" y="474663"/>
            <a:ext cx="4002089" cy="585658"/>
            <a:chOff x="1942" y="299"/>
            <a:chExt cx="2521" cy="197"/>
          </a:xfrm>
        </p:grpSpPr>
        <p:sp>
          <p:nvSpPr>
            <p:cNvPr id="60425" name="Text Box 9">
              <a:extLst>
                <a:ext uri="{FF2B5EF4-FFF2-40B4-BE49-F238E27FC236}">
                  <a16:creationId xmlns:a16="http://schemas.microsoft.com/office/drawing/2014/main" id="{6A422984-FBEF-0B49-ABBC-B958F530D0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2" y="299"/>
              <a:ext cx="2521" cy="1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00" dirty="0">
                  <a:solidFill>
                    <a:schemeClr val="bg1"/>
                  </a:solidFill>
                  <a:latin typeface="Palatino Linotype" panose="02040502050505030304" pitchFamily="18" charset="0"/>
                </a:rPr>
                <a:t>Glenn Biggs Institute for Alzheimer’s and </a:t>
              </a:r>
            </a:p>
            <a:p>
              <a:r>
                <a:rPr lang="en-US" altLang="en-US" sz="1600" dirty="0">
                  <a:solidFill>
                    <a:schemeClr val="bg1"/>
                  </a:solidFill>
                  <a:latin typeface="Palatino Linotype" panose="02040502050505030304" pitchFamily="18" charset="0"/>
                </a:rPr>
                <a:t>Neurodegenerative Diseases.</a:t>
              </a:r>
            </a:p>
          </p:txBody>
        </p:sp>
        <p:sp>
          <p:nvSpPr>
            <p:cNvPr id="60427" name="Line 11">
              <a:extLst>
                <a:ext uri="{FF2B5EF4-FFF2-40B4-BE49-F238E27FC236}">
                  <a16:creationId xmlns:a16="http://schemas.microsoft.com/office/drawing/2014/main" id="{1D8D5D69-F164-2346-BB67-514479085B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4" y="493"/>
              <a:ext cx="2416" cy="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0431" name="Rectangle 15">
            <a:extLst>
              <a:ext uri="{FF2B5EF4-FFF2-40B4-BE49-F238E27FC236}">
                <a16:creationId xmlns:a16="http://schemas.microsoft.com/office/drawing/2014/main" id="{E97C1F86-9483-3342-B9EA-8587C23AF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16013" cy="6858000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40" name="Line 24">
            <a:extLst>
              <a:ext uri="{FF2B5EF4-FFF2-40B4-BE49-F238E27FC236}">
                <a16:creationId xmlns:a16="http://schemas.microsoft.com/office/drawing/2014/main" id="{C727EC48-8282-6F46-BA34-0FC0E70C5E7A}"/>
              </a:ext>
            </a:extLst>
          </p:cNvPr>
          <p:cNvSpPr>
            <a:spLocks noChangeShapeType="1"/>
          </p:cNvSpPr>
          <p:nvPr/>
        </p:nvSpPr>
        <p:spPr bwMode="auto">
          <a:xfrm>
            <a:off x="2699792" y="3284984"/>
            <a:ext cx="4392613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1E53CEEB-BFFF-C840-B0B9-F5264EAC90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038" y="2603053"/>
            <a:ext cx="8027987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900" dirty="0">
                <a:solidFill>
                  <a:schemeClr val="bg1"/>
                </a:solidFill>
                <a:latin typeface="Palatino Linotype" panose="02040502050505030304" pitchFamily="18" charset="0"/>
              </a:rPr>
              <a:t>Introduction to Linux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58E0C9-EC22-104E-A104-87EE90813C50}"/>
              </a:ext>
            </a:extLst>
          </p:cNvPr>
          <p:cNvSpPr txBox="1"/>
          <p:nvPr/>
        </p:nvSpPr>
        <p:spPr>
          <a:xfrm>
            <a:off x="3563888" y="1082508"/>
            <a:ext cx="3381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altLang="en-US" dirty="0">
                <a:solidFill>
                  <a:schemeClr val="bg1"/>
                </a:solidFill>
                <a:latin typeface="Palatino Linotype" panose="02040502050505030304" pitchFamily="18" charset="0"/>
              </a:rPr>
              <a:t>UT Health San Antonio</a:t>
            </a:r>
          </a:p>
        </p:txBody>
      </p:sp>
    </p:spTree>
    <p:extLst>
      <p:ext uri="{BB962C8B-B14F-4D97-AF65-F5344CB8AC3E}">
        <p14:creationId xmlns:p14="http://schemas.microsoft.com/office/powerpoint/2010/main" val="2418662903"/>
      </p:ext>
    </p:extLst>
  </p:cSld>
  <p:clrMapOvr>
    <a:masterClrMapping/>
  </p:clrMapOvr>
  <p:transition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1027">
            <a:extLst>
              <a:ext uri="{FF2B5EF4-FFF2-40B4-BE49-F238E27FC236}">
                <a16:creationId xmlns:a16="http://schemas.microsoft.com/office/drawing/2014/main" id="{0C38AB9A-618D-D245-A02D-0BDA3F4967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8925" y="692696"/>
            <a:ext cx="8458200" cy="1440160"/>
          </a:xfrm>
        </p:spPr>
        <p:txBody>
          <a:bodyPr/>
          <a:lstStyle/>
          <a:p>
            <a:r>
              <a:rPr lang="en-US" altLang="en-US" sz="2400" dirty="0">
                <a:latin typeface="Palatino Linotype" panose="02040502050505030304" pitchFamily="18" charset="0"/>
              </a:rPr>
              <a:t>Use the </a:t>
            </a:r>
            <a:r>
              <a:rPr lang="en-US" altLang="en-US" sz="2400" dirty="0">
                <a:latin typeface="Palatino Linotype" panose="02040502050505030304" pitchFamily="18" charset="0"/>
                <a:hlinkClick r:id="rId2"/>
              </a:rPr>
              <a:t>useradd</a:t>
            </a:r>
            <a:r>
              <a:rPr lang="en-US" altLang="en-US" sz="2400" dirty="0">
                <a:latin typeface="Palatino Linotype" panose="02040502050505030304" pitchFamily="18" charset="0"/>
              </a:rPr>
              <a:t> command</a:t>
            </a:r>
          </a:p>
          <a:p>
            <a:r>
              <a:rPr lang="en-US" altLang="en-US" sz="2400" dirty="0">
                <a:latin typeface="Palatino Linotype" panose="02040502050505030304" pitchFamily="18" charset="0"/>
              </a:rPr>
              <a:t>Use the </a:t>
            </a:r>
            <a:r>
              <a:rPr lang="en-US" altLang="en-US" sz="2400" dirty="0">
                <a:latin typeface="Palatino Linotype" panose="02040502050505030304" pitchFamily="18" charset="0"/>
                <a:hlinkClick r:id="rId3"/>
              </a:rPr>
              <a:t>passwd</a:t>
            </a:r>
            <a:r>
              <a:rPr lang="en-US" altLang="en-US" sz="2400" dirty="0">
                <a:latin typeface="Palatino Linotype" panose="02040502050505030304" pitchFamily="18" charset="0"/>
              </a:rPr>
              <a:t> command to set password</a:t>
            </a:r>
          </a:p>
          <a:p>
            <a:r>
              <a:rPr lang="en-US" altLang="en-US" sz="2400" dirty="0">
                <a:latin typeface="Palatino Linotype" panose="02040502050505030304" pitchFamily="18" charset="0"/>
              </a:rPr>
              <a:t>Try it… logon as </a:t>
            </a:r>
            <a:r>
              <a:rPr lang="en-US" altLang="en-US" sz="2400" dirty="0">
                <a:latin typeface="Palatino Linotype" panose="02040502050505030304" pitchFamily="18" charset="0"/>
                <a:hlinkClick r:id="rId4"/>
              </a:rPr>
              <a:t>r</a:t>
            </a:r>
            <a:r>
              <a:rPr lang="en-US" altLang="en-US" sz="2400" dirty="0">
                <a:latin typeface="Palatino Linotype" panose="02040502050505030304" pitchFamily="18" charset="0"/>
                <a:hlinkClick r:id="rId5"/>
              </a:rPr>
              <a:t>oot</a:t>
            </a:r>
            <a:r>
              <a:rPr lang="en-US" altLang="en-US" sz="2400" dirty="0">
                <a:latin typeface="Palatino Linotype" panose="02040502050505030304" pitchFamily="18" charset="0"/>
              </a:rPr>
              <a:t> </a:t>
            </a:r>
          </a:p>
        </p:txBody>
      </p:sp>
      <p:sp>
        <p:nvSpPr>
          <p:cNvPr id="29700" name="Text Box 1028">
            <a:extLst>
              <a:ext uri="{FF2B5EF4-FFF2-40B4-BE49-F238E27FC236}">
                <a16:creationId xmlns:a16="http://schemas.microsoft.com/office/drawing/2014/main" id="{311E23D5-F69B-F04C-9C1E-8295E45379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373" y="2060848"/>
            <a:ext cx="7924800" cy="30469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0" lang="en-US" altLang="en-US" dirty="0">
                <a:solidFill>
                  <a:schemeClr val="bg1"/>
                </a:solidFill>
                <a:latin typeface="Courier New" panose="02070309020205020404" pitchFamily="49" charset="0"/>
              </a:rPr>
              <a:t>[</a:t>
            </a:r>
            <a:r>
              <a:rPr kumimoji="0" lang="en-US" alt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root@</a:t>
            </a:r>
            <a:r>
              <a:rPr lang="en-US" alt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uthscsaVM</a:t>
            </a:r>
            <a:r>
              <a:rPr kumimoji="0" lang="en-US" altLang="en-US" dirty="0">
                <a:solidFill>
                  <a:schemeClr val="bg1"/>
                </a:solidFill>
                <a:latin typeface="Courier New" panose="02070309020205020404" pitchFamily="49" charset="0"/>
              </a:rPr>
              <a:t>]# </a:t>
            </a:r>
            <a:r>
              <a:rPr kumimoji="0" lang="en-US" alt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useradd</a:t>
            </a:r>
            <a:r>
              <a:rPr kumimoji="0" lang="en-US" altLang="en-US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dirty="0">
                <a:solidFill>
                  <a:schemeClr val="bg1"/>
                </a:solidFill>
                <a:latin typeface="Courier New" panose="02070309020205020404" pitchFamily="49" charset="0"/>
              </a:rPr>
              <a:t>henry</a:t>
            </a:r>
            <a:endParaRPr kumimoji="0" lang="en-US" altLang="en-US" dirty="0">
              <a:solidFill>
                <a:schemeClr val="bg1"/>
              </a:solidFill>
              <a:latin typeface="Courier New" panose="02070309020205020404" pitchFamily="49" charset="0"/>
            </a:endParaRPr>
          </a:p>
          <a:p>
            <a:r>
              <a:rPr kumimoji="0" lang="en-US" altLang="en-US" dirty="0">
                <a:solidFill>
                  <a:schemeClr val="bg1"/>
                </a:solidFill>
                <a:latin typeface="Courier New" panose="02070309020205020404" pitchFamily="49" charset="0"/>
              </a:rPr>
              <a:t>[</a:t>
            </a:r>
            <a:r>
              <a:rPr kumimoji="0" lang="en-US" alt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root@</a:t>
            </a:r>
            <a:r>
              <a:rPr lang="en-US" alt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uthscsaVM</a:t>
            </a:r>
            <a:r>
              <a:rPr kumimoji="0" lang="en-US" altLang="en-US" dirty="0">
                <a:solidFill>
                  <a:schemeClr val="bg1"/>
                </a:solidFill>
                <a:latin typeface="Courier New" panose="02070309020205020404" pitchFamily="49" charset="0"/>
              </a:rPr>
              <a:t>]# </a:t>
            </a:r>
            <a:r>
              <a:rPr kumimoji="0" lang="en-US" alt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passwd</a:t>
            </a:r>
            <a:r>
              <a:rPr kumimoji="0" lang="en-US" altLang="en-US" dirty="0">
                <a:solidFill>
                  <a:schemeClr val="bg1"/>
                </a:solidFill>
                <a:latin typeface="Courier New" panose="02070309020205020404" pitchFamily="49" charset="0"/>
              </a:rPr>
              <a:t> yreneh1234</a:t>
            </a:r>
          </a:p>
          <a:p>
            <a:pPr algn="l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en-US" dirty="0">
                <a:solidFill>
                  <a:schemeClr val="bg1"/>
                </a:solidFill>
                <a:latin typeface="Courier New" panose="02070309020205020404" pitchFamily="49" charset="0"/>
              </a:rPr>
              <a:t>Changing password for user henry</a:t>
            </a:r>
          </a:p>
          <a:p>
            <a:pPr algn="l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en-US" dirty="0">
                <a:solidFill>
                  <a:schemeClr val="bg1"/>
                </a:solidFill>
                <a:latin typeface="Courier New" panose="02070309020205020404" pitchFamily="49" charset="0"/>
              </a:rPr>
              <a:t>New UNIX password:</a:t>
            </a:r>
          </a:p>
          <a:p>
            <a:pPr algn="l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en-US" dirty="0">
                <a:solidFill>
                  <a:schemeClr val="bg1"/>
                </a:solidFill>
                <a:latin typeface="Courier New" panose="02070309020205020404" pitchFamily="49" charset="0"/>
              </a:rPr>
              <a:t>Retype new UNIX password:</a:t>
            </a:r>
          </a:p>
          <a:p>
            <a:pPr algn="l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passwd</a:t>
            </a:r>
            <a:r>
              <a:rPr kumimoji="0" lang="en-US" altLang="en-US" dirty="0">
                <a:solidFill>
                  <a:schemeClr val="bg1"/>
                </a:solidFill>
                <a:latin typeface="Courier New" panose="02070309020205020404" pitchFamily="49" charset="0"/>
              </a:rPr>
              <a:t>: all authentication tokens updated successfully</a:t>
            </a:r>
          </a:p>
          <a:p>
            <a:r>
              <a:rPr kumimoji="0" lang="en-US" altLang="en-US" dirty="0">
                <a:solidFill>
                  <a:schemeClr val="bg1"/>
                </a:solidFill>
                <a:latin typeface="Courier New" panose="02070309020205020404" pitchFamily="49" charset="0"/>
              </a:rPr>
              <a:t>[</a:t>
            </a:r>
            <a:r>
              <a:rPr kumimoji="0" lang="en-US" alt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root@</a:t>
            </a:r>
            <a:r>
              <a:rPr lang="en-US" alt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uthscsaVM</a:t>
            </a:r>
            <a:r>
              <a:rPr kumimoji="0" lang="en-US" altLang="en-US" dirty="0">
                <a:solidFill>
                  <a:schemeClr val="bg1"/>
                </a:solidFill>
                <a:latin typeface="Courier New" panose="02070309020205020404" pitchFamily="49" charset="0"/>
              </a:rPr>
              <a:t>]#</a:t>
            </a:r>
            <a:endParaRPr kumimoji="0" lang="en-US" altLang="en-US" sz="28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Line 2">
            <a:extLst>
              <a:ext uri="{FF2B5EF4-FFF2-40B4-BE49-F238E27FC236}">
                <a16:creationId xmlns:a16="http://schemas.microsoft.com/office/drawing/2014/main" id="{0D013009-CECA-FA4B-BE75-D0C5FFAFC86A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8" y="620688"/>
            <a:ext cx="8351837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7CCC6C3E-6692-6B41-B851-158DFC053A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2911" y="124890"/>
            <a:ext cx="344677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Creating a new user</a:t>
            </a:r>
            <a:endParaRPr lang="en-US" altLang="en-US" sz="2800" b="1" baseline="30000" dirty="0">
              <a:solidFill>
                <a:srgbClr val="FFFF0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142205"/>
      </p:ext>
    </p:extLst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3">
            <a:extLst>
              <a:ext uri="{FF2B5EF4-FFF2-40B4-BE49-F238E27FC236}">
                <a16:creationId xmlns:a16="http://schemas.microsoft.com/office/drawing/2014/main" id="{52FDFB27-D48B-5A40-BFF7-CEDA83769C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836712"/>
            <a:ext cx="8178800" cy="417195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altLang="en-US" sz="2400" dirty="0">
                <a:latin typeface="Palatino Linotype" panose="02040502050505030304" pitchFamily="18" charset="0"/>
              </a:rPr>
              <a:t>Users are identified by user identifications (UIDs), each of which is associated with an integer in the range of 0 to 4 294 967 295</a:t>
            </a:r>
            <a:r>
              <a:rPr lang="en-US" altLang="en-US" sz="2800" dirty="0">
                <a:latin typeface="Palatino Linotype" panose="02040502050505030304" pitchFamily="18" charset="0"/>
              </a:rPr>
              <a:t> </a:t>
            </a:r>
            <a:r>
              <a:rPr lang="en-US" altLang="en-US" sz="2400" dirty="0">
                <a:latin typeface="Palatino Linotype" panose="02040502050505030304" pitchFamily="18" charset="0"/>
              </a:rPr>
              <a:t>(X’FFFFFFFF’). Users with UID=0 are given superuser privileges.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en-US" sz="2400" dirty="0">
                <a:latin typeface="Palatino Linotype" panose="02040502050505030304" pitchFamily="18" charset="0"/>
              </a:rPr>
              <a:t>Users are placed in groups, identified by group identifications (GIDs). Each GID is associated with an integer in the range from 0 to 4 294 967 295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en-US" sz="2400" dirty="0">
                <a:latin typeface="Palatino Linotype" panose="02040502050505030304" pitchFamily="18" charset="0"/>
              </a:rPr>
              <a:t>Let the system assign UID to avoid duplicates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en-US" sz="2400" dirty="0">
                <a:latin typeface="Palatino Linotype" panose="02040502050505030304" pitchFamily="18" charset="0"/>
              </a:rPr>
              <a:t>Use </a:t>
            </a:r>
            <a:r>
              <a:rPr lang="en-US" altLang="en-US" sz="2400" dirty="0">
                <a:latin typeface="Palatino Linotype" panose="02040502050505030304" pitchFamily="18" charset="0"/>
                <a:hlinkClick r:id="rId2"/>
              </a:rPr>
              <a:t>id</a:t>
            </a:r>
            <a:r>
              <a:rPr lang="en-US" altLang="en-US" sz="2400" dirty="0">
                <a:latin typeface="Palatino Linotype" panose="02040502050505030304" pitchFamily="18" charset="0"/>
              </a:rPr>
              <a:t> to display your user and group information</a:t>
            </a:r>
          </a:p>
        </p:txBody>
      </p:sp>
      <p:sp>
        <p:nvSpPr>
          <p:cNvPr id="57348" name="Text Box 4">
            <a:extLst>
              <a:ext uri="{FF2B5EF4-FFF2-40B4-BE49-F238E27FC236}">
                <a16:creationId xmlns:a16="http://schemas.microsoft.com/office/drawing/2014/main" id="{9A49D55B-4737-1241-9E5B-5FD4FD14D6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324" y="5008662"/>
            <a:ext cx="8712967" cy="36933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Aft>
                <a:spcPct val="0"/>
              </a:spcAft>
              <a:buClrTx/>
              <a:buFontTx/>
              <a:buNone/>
            </a:pPr>
            <a:r>
              <a:rPr kumimoji="0" lang="en-US" altLang="en-US" sz="1800" dirty="0" err="1">
                <a:solidFill>
                  <a:schemeClr val="bg1"/>
                </a:solidFill>
                <a:latin typeface="Courier New" panose="02070309020205020404" pitchFamily="49" charset="0"/>
              </a:rPr>
              <a:t>uid</a:t>
            </a:r>
            <a:r>
              <a:rPr kumimoji="0" lang="en-US" altLang="en-US" sz="1800" dirty="0">
                <a:solidFill>
                  <a:schemeClr val="bg1"/>
                </a:solidFill>
                <a:latin typeface="Courier New" panose="02070309020205020404" pitchFamily="49" charset="0"/>
              </a:rPr>
              <a:t>=500(henry) </a:t>
            </a:r>
            <a:r>
              <a:rPr kumimoji="0" lang="en-US" altLang="en-US" sz="1800" dirty="0" err="1">
                <a:solidFill>
                  <a:schemeClr val="bg1"/>
                </a:solidFill>
                <a:latin typeface="Courier New" panose="02070309020205020404" pitchFamily="49" charset="0"/>
              </a:rPr>
              <a:t>gid</a:t>
            </a:r>
            <a:r>
              <a:rPr kumimoji="0" lang="en-US" altLang="en-US" sz="1800" dirty="0">
                <a:solidFill>
                  <a:schemeClr val="bg1"/>
                </a:solidFill>
                <a:latin typeface="Courier New" panose="02070309020205020404" pitchFamily="49" charset="0"/>
              </a:rPr>
              <a:t>=500(</a:t>
            </a:r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</a:rPr>
              <a:t>henry</a:t>
            </a:r>
            <a:r>
              <a:rPr kumimoji="0" lang="en-US" altLang="en-US" sz="1800" dirty="0">
                <a:solidFill>
                  <a:schemeClr val="bg1"/>
                </a:solidFill>
                <a:latin typeface="Courier New" panose="02070309020205020404" pitchFamily="49" charset="0"/>
              </a:rPr>
              <a:t>) groups=500(</a:t>
            </a:r>
            <a:r>
              <a:rPr lang="en-US" altLang="en-US" sz="1800" dirty="0">
                <a:solidFill>
                  <a:schemeClr val="bg1"/>
                </a:solidFill>
                <a:latin typeface="Courier New" panose="02070309020205020404" pitchFamily="49" charset="0"/>
              </a:rPr>
              <a:t>henry</a:t>
            </a:r>
            <a:r>
              <a:rPr kumimoji="0" lang="en-US" altLang="en-US" sz="1800" dirty="0">
                <a:solidFill>
                  <a:schemeClr val="bg1"/>
                </a:solidFill>
                <a:latin typeface="Courier New" panose="02070309020205020404" pitchFamily="49" charset="0"/>
              </a:rPr>
              <a:t>),3(sys),4(</a:t>
            </a:r>
            <a:r>
              <a:rPr kumimoji="0" lang="en-US" altLang="en-US" sz="1800" dirty="0" err="1">
                <a:solidFill>
                  <a:schemeClr val="bg1"/>
                </a:solidFill>
                <a:latin typeface="Courier New" panose="02070309020205020404" pitchFamily="49" charset="0"/>
              </a:rPr>
              <a:t>adm</a:t>
            </a:r>
            <a:r>
              <a:rPr kumimoji="0" lang="en-US" altLang="en-US" sz="1800" dirty="0">
                <a:solidFill>
                  <a:schemeClr val="bg1"/>
                </a:solidFill>
                <a:latin typeface="Courier New" panose="02070309020205020404" pitchFamily="49" charset="0"/>
              </a:rPr>
              <a:t>)</a:t>
            </a:r>
            <a:endParaRPr kumimoji="0" lang="en-US" altLang="en-US" sz="28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id="{86B2B4EA-0E8A-9A44-9360-3DE83775C4E2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8" y="620688"/>
            <a:ext cx="8351837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EA6F6C48-3081-C942-971C-77575CF299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2911" y="124890"/>
            <a:ext cx="313579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Users and Groups</a:t>
            </a:r>
            <a:endParaRPr lang="en-US" altLang="en-US" sz="2800" b="1" baseline="30000" dirty="0">
              <a:solidFill>
                <a:srgbClr val="FFFF0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092517"/>
      </p:ext>
    </p:extLst>
  </p:cSld>
  <p:clrMapOvr>
    <a:masterClrMapping/>
  </p:clrMapOvr>
  <p:transition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1" name="Rectangle 1027">
            <a:extLst>
              <a:ext uri="{FF2B5EF4-FFF2-40B4-BE49-F238E27FC236}">
                <a16:creationId xmlns:a16="http://schemas.microsoft.com/office/drawing/2014/main" id="{6086E7AE-8133-9F4E-AE1A-C9806131D6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1520" y="1110226"/>
            <a:ext cx="8712967" cy="2894838"/>
          </a:xfrm>
        </p:spPr>
        <p:txBody>
          <a:bodyPr/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altLang="en-US" sz="2800" dirty="0">
                <a:latin typeface="Palatino Linotype" panose="02040502050505030304" pitchFamily="18" charset="0"/>
              </a:rPr>
              <a:t>Groups define functional areas/responsibilities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altLang="en-US" sz="2800" dirty="0">
                <a:latin typeface="Palatino Linotype" panose="02040502050505030304" pitchFamily="18" charset="0"/>
              </a:rPr>
              <a:t>They allow a collection of users to share files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altLang="en-US" sz="2800" dirty="0">
                <a:latin typeface="Palatino Linotype" panose="02040502050505030304" pitchFamily="18" charset="0"/>
              </a:rPr>
              <a:t>Users can belong to multiple groups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altLang="en-US" sz="2800" dirty="0">
                <a:latin typeface="Palatino Linotype" panose="02040502050505030304" pitchFamily="18" charset="0"/>
              </a:rPr>
              <a:t>You can see what groups you belong to using the </a:t>
            </a:r>
            <a:r>
              <a:rPr lang="en-US" altLang="en-US" sz="2800" dirty="0">
                <a:solidFill>
                  <a:srgbClr val="FFFF00"/>
                </a:solidFill>
                <a:latin typeface="Palatino Linotype" panose="0204050205050503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groups</a:t>
            </a:r>
            <a:r>
              <a:rPr lang="en-US" altLang="en-US" sz="2800" dirty="0">
                <a:latin typeface="Palatino Linotype" panose="02040502050505030304" pitchFamily="18" charset="0"/>
              </a:rPr>
              <a:t> command: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140292" name="Text Box 1028">
            <a:extLst>
              <a:ext uri="{FF2B5EF4-FFF2-40B4-BE49-F238E27FC236}">
                <a16:creationId xmlns:a16="http://schemas.microsoft.com/office/drawing/2014/main" id="{3926983E-139B-134C-B9D4-FB5A08714A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5825" y="4454853"/>
            <a:ext cx="7121525" cy="52322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/>
            <a:r>
              <a:rPr kumimoji="0" lang="en-US" altLang="en-US" sz="2800" dirty="0">
                <a:solidFill>
                  <a:schemeClr val="bg1"/>
                </a:solidFill>
                <a:latin typeface="Courier New" panose="02070309020205020404" pitchFamily="49" charset="0"/>
              </a:rPr>
              <a:t>henry sys </a:t>
            </a:r>
            <a:r>
              <a:rPr kumimoji="0" lang="en-US" altLang="en-US" sz="2800" dirty="0" err="1">
                <a:solidFill>
                  <a:schemeClr val="bg1"/>
                </a:solidFill>
                <a:latin typeface="Courier New" panose="02070309020205020404" pitchFamily="49" charset="0"/>
              </a:rPr>
              <a:t>adm</a:t>
            </a:r>
            <a:endParaRPr kumimoji="0" lang="en-US" altLang="en-US" sz="32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id="{FB126EF9-A8C8-4947-8E4A-C88982BE8151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8" y="620688"/>
            <a:ext cx="8351837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D51E4020-A059-4844-8914-5997C2FEFA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2911" y="124890"/>
            <a:ext cx="313579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Users and Groups</a:t>
            </a:r>
            <a:endParaRPr lang="en-US" altLang="en-US" sz="2800" b="1" baseline="30000" dirty="0">
              <a:solidFill>
                <a:srgbClr val="FFFF0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624531"/>
      </p:ext>
    </p:extLst>
  </p:cSld>
  <p:clrMapOvr>
    <a:masterClrMapping/>
  </p:clrMapOvr>
  <p:transition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3">
            <a:extLst>
              <a:ext uri="{FF2B5EF4-FFF2-40B4-BE49-F238E27FC236}">
                <a16:creationId xmlns:a16="http://schemas.microsoft.com/office/drawing/2014/main" id="{91073288-C2A1-564C-8CA4-E3FEB8039D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0309" y="5517232"/>
            <a:ext cx="7886700" cy="576064"/>
          </a:xfrm>
        </p:spPr>
        <p:txBody>
          <a:bodyPr/>
          <a:lstStyle/>
          <a:p>
            <a:r>
              <a:rPr lang="en-US" altLang="en-US" sz="2400" dirty="0">
                <a:latin typeface="Palatino Linotype" panose="02040502050505030304" pitchFamily="18" charset="0"/>
              </a:rPr>
              <a:t>Now logoff using the </a:t>
            </a:r>
            <a:r>
              <a:rPr lang="en-US" altLang="en-US" sz="2400" dirty="0">
                <a:latin typeface="Courier New" panose="02070309020205020404" pitchFamily="49" charset="0"/>
                <a:hlinkClick r:id="rId2"/>
              </a:rPr>
              <a:t>exit</a:t>
            </a:r>
            <a:r>
              <a:rPr lang="en-US" altLang="en-US" sz="2400" dirty="0"/>
              <a:t> </a:t>
            </a:r>
            <a:r>
              <a:rPr lang="en-US" altLang="en-US" sz="2400" dirty="0">
                <a:latin typeface="Palatino Linotype" panose="02040502050505030304" pitchFamily="18" charset="0"/>
              </a:rPr>
              <a:t>command login as the new user</a:t>
            </a:r>
          </a:p>
        </p:txBody>
      </p:sp>
      <p:sp>
        <p:nvSpPr>
          <p:cNvPr id="30724" name="Text Box 4">
            <a:extLst>
              <a:ext uri="{FF2B5EF4-FFF2-40B4-BE49-F238E27FC236}">
                <a16:creationId xmlns:a16="http://schemas.microsoft.com/office/drawing/2014/main" id="{53314242-42A8-114C-B3D5-EFEEE9885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836712"/>
            <a:ext cx="8181975" cy="181588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0" lang="en-US" altLang="en-US" sz="2200" dirty="0">
                <a:solidFill>
                  <a:schemeClr val="bg1"/>
                </a:solidFill>
                <a:latin typeface="Courier New" panose="02070309020205020404" pitchFamily="49" charset="0"/>
              </a:rPr>
              <a:t>Linux 2.2.13 (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</a:rPr>
              <a:t>uthscsaVM</a:t>
            </a:r>
            <a:r>
              <a:rPr kumimoji="0" lang="en-US" altLang="en-US" sz="2200" dirty="0" err="1">
                <a:solidFill>
                  <a:schemeClr val="bg1"/>
                </a:solidFill>
                <a:latin typeface="Courier New" panose="02070309020205020404" pitchFamily="49" charset="0"/>
              </a:rPr>
              <a:t>.uthscsa.edu</a:t>
            </a:r>
            <a:r>
              <a:rPr kumimoji="0" lang="en-US" altLang="en-US" sz="2200" dirty="0">
                <a:solidFill>
                  <a:schemeClr val="bg1"/>
                </a:solidFill>
                <a:latin typeface="Courier New" panose="02070309020205020404" pitchFamily="49" charset="0"/>
              </a:rPr>
              <a:t>) (ttyp2)</a:t>
            </a:r>
          </a:p>
          <a:p>
            <a:pPr algn="l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kumimoji="0" lang="en-US" altLang="en-US" sz="2200" dirty="0">
              <a:solidFill>
                <a:schemeClr val="bg1"/>
              </a:solidFill>
              <a:latin typeface="Courier New" panose="02070309020205020404" pitchFamily="49" charset="0"/>
            </a:endParaRPr>
          </a:p>
          <a:p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</a:rPr>
              <a:t>uthscsaVM</a:t>
            </a:r>
            <a:r>
              <a:rPr kumimoji="0" lang="en-US" altLang="en-US" sz="2200" dirty="0">
                <a:solidFill>
                  <a:schemeClr val="bg1"/>
                </a:solidFill>
                <a:latin typeface="Courier New" panose="02070309020205020404" pitchFamily="49" charset="0"/>
              </a:rPr>
              <a:t> login: </a:t>
            </a:r>
            <a:r>
              <a:rPr lang="en-US" altLang="en-US" sz="2200" dirty="0" err="1">
                <a:solidFill>
                  <a:schemeClr val="bg1"/>
                </a:solidFill>
                <a:latin typeface="Courier New" panose="02070309020205020404" pitchFamily="49" charset="0"/>
              </a:rPr>
              <a:t>bernard</a:t>
            </a:r>
            <a:endParaRPr kumimoji="0" lang="en-US" altLang="en-US" sz="2200" dirty="0">
              <a:solidFill>
                <a:schemeClr val="bg1"/>
              </a:solidFill>
              <a:latin typeface="Courier New" panose="02070309020205020404" pitchFamily="49" charset="0"/>
            </a:endParaRPr>
          </a:p>
          <a:p>
            <a:pPr algn="l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en-US" sz="2200" dirty="0">
                <a:solidFill>
                  <a:schemeClr val="bg1"/>
                </a:solidFill>
                <a:latin typeface="Courier New" panose="02070309020205020404" pitchFamily="49" charset="0"/>
              </a:rPr>
              <a:t>Password:</a:t>
            </a:r>
          </a:p>
          <a:p>
            <a:r>
              <a:rPr kumimoji="0" lang="en-US" altLang="en-US" sz="2200" dirty="0">
                <a:solidFill>
                  <a:schemeClr val="bg1"/>
                </a:solidFill>
                <a:latin typeface="Courier New" panose="02070309020205020404" pitchFamily="49" charset="0"/>
              </a:rPr>
              <a:t>[</a:t>
            </a:r>
            <a:r>
              <a:rPr kumimoji="0" lang="en-US" altLang="en-US" sz="2200" dirty="0" err="1">
                <a:solidFill>
                  <a:schemeClr val="bg1"/>
                </a:solidFill>
                <a:latin typeface="Courier New" panose="02070309020205020404" pitchFamily="49" charset="0"/>
              </a:rPr>
              <a:t>henry@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</a:rPr>
              <a:t>uthscsaVM</a:t>
            </a:r>
            <a:r>
              <a:rPr kumimoji="0" lang="en-US" altLang="en-US" sz="220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kumimoji="0" lang="en-US" altLang="en-US" sz="2200" dirty="0" err="1">
                <a:solidFill>
                  <a:schemeClr val="bg1"/>
                </a:solidFill>
                <a:latin typeface="Courier New" panose="02070309020205020404" pitchFamily="49" charset="0"/>
              </a:rPr>
              <a:t>Bioinfo-BootCamp</a:t>
            </a:r>
            <a:r>
              <a:rPr kumimoji="0" lang="en-US" altLang="en-US" sz="2200" dirty="0">
                <a:solidFill>
                  <a:schemeClr val="bg1"/>
                </a:solidFill>
                <a:latin typeface="Courier New" panose="02070309020205020404" pitchFamily="49" charset="0"/>
              </a:rPr>
              <a:t>]$</a:t>
            </a:r>
            <a:endParaRPr kumimoji="0" lang="en-US" altLang="en-US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id="{286FD857-3FB6-6742-B7BE-DA1AC30DC622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8" y="620688"/>
            <a:ext cx="8351837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0A9EA0D3-0407-E44D-8367-741D137C9F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2911" y="124890"/>
            <a:ext cx="33457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Using the new user</a:t>
            </a:r>
            <a:endParaRPr lang="en-US" altLang="en-US" sz="2800" b="1" baseline="30000" dirty="0">
              <a:solidFill>
                <a:srgbClr val="FFFF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2BD27C4D-867D-554C-B948-2CD892C137F3}"/>
              </a:ext>
            </a:extLst>
          </p:cNvPr>
          <p:cNvSpPr txBox="1">
            <a:spLocks noChangeArrowheads="1"/>
          </p:cNvSpPr>
          <p:nvPr/>
        </p:nvSpPr>
        <p:spPr>
          <a:xfrm>
            <a:off x="318356" y="2780928"/>
            <a:ext cx="8335838" cy="2120040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defRPr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You need help?</a:t>
            </a:r>
          </a:p>
          <a:p>
            <a:pPr eaLnBrk="1" hangingPunct="1"/>
            <a:r>
              <a:rPr lang="en-US" altLang="en-US" dirty="0">
                <a:latin typeface="Palatino Linotype" panose="02040502050505030304" pitchFamily="18" charset="0"/>
              </a:rPr>
              <a:t>The Linux equivalent of HELP is </a:t>
            </a:r>
            <a:r>
              <a:rPr lang="en-US" altLang="en-US" dirty="0">
                <a:latin typeface="Courier New" panose="02070309020205020404" pitchFamily="49" charset="0"/>
                <a:hlinkClick r:id="rId3"/>
              </a:rPr>
              <a:t>man</a:t>
            </a:r>
            <a:r>
              <a:rPr lang="en-US" altLang="en-US" dirty="0">
                <a:latin typeface="Courier New" panose="02070309020205020404" pitchFamily="49" charset="0"/>
              </a:rPr>
              <a:t> </a:t>
            </a:r>
            <a:r>
              <a:rPr lang="en-US" altLang="en-US" dirty="0">
                <a:latin typeface="Palatino Linotype" panose="02040502050505030304" pitchFamily="18" charset="0"/>
              </a:rPr>
              <a:t>(manual)</a:t>
            </a:r>
          </a:p>
          <a:p>
            <a:pPr lvl="1" eaLnBrk="1" hangingPunct="1"/>
            <a:r>
              <a:rPr lang="en-US" altLang="en-US" sz="1800" dirty="0">
                <a:latin typeface="Palatino Linotype" panose="02040502050505030304" pitchFamily="18" charset="0"/>
              </a:rPr>
              <a:t>Use </a:t>
            </a:r>
            <a:r>
              <a:rPr lang="en-US" altLang="en-US" sz="1800" dirty="0">
                <a:latin typeface="Courier New" panose="02070309020205020404" pitchFamily="49" charset="0"/>
              </a:rPr>
              <a:t>man -k &lt;keyword&gt;</a:t>
            </a:r>
            <a:r>
              <a:rPr lang="en-US" altLang="en-US" sz="1800" dirty="0"/>
              <a:t> </a:t>
            </a:r>
            <a:r>
              <a:rPr lang="en-US" altLang="en-US" sz="1800" dirty="0">
                <a:latin typeface="Palatino Linotype" panose="02040502050505030304" pitchFamily="18" charset="0"/>
              </a:rPr>
              <a:t>to find all commands with that keyword</a:t>
            </a:r>
          </a:p>
          <a:p>
            <a:pPr lvl="1" eaLnBrk="1" hangingPunct="1"/>
            <a:r>
              <a:rPr lang="en-US" altLang="en-US" sz="1800" dirty="0">
                <a:latin typeface="Palatino Linotype" panose="02040502050505030304" pitchFamily="18" charset="0"/>
              </a:rPr>
              <a:t>Use</a:t>
            </a:r>
            <a:r>
              <a:rPr lang="en-US" altLang="en-US" sz="1800" dirty="0"/>
              <a:t> </a:t>
            </a:r>
            <a:r>
              <a:rPr lang="en-US" altLang="en-US" sz="1800" dirty="0">
                <a:latin typeface="Courier New" panose="02070309020205020404" pitchFamily="49" charset="0"/>
              </a:rPr>
              <a:t>man &lt;command&gt;</a:t>
            </a:r>
            <a:r>
              <a:rPr lang="en-US" altLang="en-US" sz="1800" dirty="0"/>
              <a:t> </a:t>
            </a:r>
            <a:r>
              <a:rPr lang="en-US" altLang="en-US" sz="1800" dirty="0">
                <a:latin typeface="Palatino Linotype" panose="02040502050505030304" pitchFamily="18" charset="0"/>
              </a:rPr>
              <a:t>to display help for that command</a:t>
            </a:r>
          </a:p>
          <a:p>
            <a:pPr lvl="2" eaLnBrk="1" hangingPunct="1"/>
            <a:r>
              <a:rPr lang="en-US" altLang="en-US" sz="1800" dirty="0">
                <a:latin typeface="Palatino Linotype" panose="02040502050505030304" pitchFamily="18" charset="0"/>
              </a:rPr>
              <a:t>Output is presented a page at a time. </a:t>
            </a:r>
          </a:p>
          <a:p>
            <a:pPr lvl="2" eaLnBrk="1" hangingPunct="1"/>
            <a:r>
              <a:rPr lang="en-US" altLang="en-US" sz="1800" dirty="0">
                <a:latin typeface="Palatino Linotype" panose="02040502050505030304" pitchFamily="18" charset="0"/>
              </a:rPr>
              <a:t>Use </a:t>
            </a:r>
            <a:r>
              <a:rPr lang="en-US" altLang="en-US" sz="1800" dirty="0">
                <a:latin typeface="Courier New" panose="02070309020205020404" pitchFamily="49" charset="0"/>
              </a:rPr>
              <a:t>b</a:t>
            </a:r>
            <a:r>
              <a:rPr lang="en-US" altLang="en-US" sz="1800" dirty="0"/>
              <a:t> </a:t>
            </a:r>
            <a:r>
              <a:rPr lang="en-US" altLang="en-US" sz="1800" dirty="0">
                <a:latin typeface="Palatino Linotype" panose="02040502050505030304" pitchFamily="18" charset="0"/>
              </a:rPr>
              <a:t>for to scroll backward</a:t>
            </a:r>
            <a:r>
              <a:rPr lang="en-US" altLang="en-US" sz="1800" dirty="0"/>
              <a:t>, </a:t>
            </a:r>
          </a:p>
          <a:p>
            <a:pPr lvl="2" eaLnBrk="1" hangingPunct="1"/>
            <a:r>
              <a:rPr lang="en-US" altLang="en-US" sz="1800" dirty="0">
                <a:latin typeface="Courier New" panose="02070309020205020404" pitchFamily="49" charset="0"/>
              </a:rPr>
              <a:t>f</a:t>
            </a:r>
            <a:r>
              <a:rPr lang="en-US" altLang="en-US" sz="1800" dirty="0"/>
              <a:t> </a:t>
            </a:r>
            <a:r>
              <a:rPr lang="en-US" altLang="en-US" sz="1800" dirty="0">
                <a:latin typeface="Palatino Linotype" panose="02040502050505030304" pitchFamily="18" charset="0"/>
              </a:rPr>
              <a:t>or a space to scroll forward and</a:t>
            </a:r>
            <a:r>
              <a:rPr lang="en-US" altLang="en-US" sz="1800" dirty="0"/>
              <a:t> </a:t>
            </a:r>
            <a:r>
              <a:rPr lang="en-US" altLang="en-US" sz="1800" dirty="0">
                <a:latin typeface="Courier New" panose="02070309020205020404" pitchFamily="49" charset="0"/>
              </a:rPr>
              <a:t>q</a:t>
            </a:r>
            <a:r>
              <a:rPr lang="en-US" altLang="en-US" sz="1800" dirty="0"/>
              <a:t> </a:t>
            </a:r>
            <a:r>
              <a:rPr lang="en-US" altLang="en-US" sz="1800" dirty="0">
                <a:latin typeface="Palatino Linotype" panose="02040502050505030304" pitchFamily="18" charset="0"/>
              </a:rPr>
              <a:t>to quit</a:t>
            </a:r>
          </a:p>
        </p:txBody>
      </p:sp>
    </p:spTree>
    <p:extLst>
      <p:ext uri="{BB962C8B-B14F-4D97-AF65-F5344CB8AC3E}">
        <p14:creationId xmlns:p14="http://schemas.microsoft.com/office/powerpoint/2010/main" val="1411749549"/>
      </p:ext>
    </p:extLst>
  </p:cSld>
  <p:clrMapOvr>
    <a:masterClrMapping/>
  </p:clrMapOvr>
  <p:transition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>
            <a:extLst>
              <a:ext uri="{FF2B5EF4-FFF2-40B4-BE49-F238E27FC236}">
                <a16:creationId xmlns:a16="http://schemas.microsoft.com/office/drawing/2014/main" id="{9A396CA3-73D8-9B47-8D89-8A2E0AEED98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59306" y="684339"/>
            <a:ext cx="8992046" cy="1376510"/>
          </a:xfrm>
        </p:spPr>
        <p:txBody>
          <a:bodyPr/>
          <a:lstStyle/>
          <a:p>
            <a:r>
              <a:rPr lang="en-US" altLang="en-US" sz="2400" b="1" dirty="0">
                <a:latin typeface="Palatino Linotype" panose="02040502050505030304" pitchFamily="18" charset="0"/>
              </a:rPr>
              <a:t>Linux files are stored in a single rooted, hierarchical file system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en-US" sz="2000" dirty="0"/>
              <a:t>Data files are stored in directories (folders)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en-US" sz="2000" dirty="0"/>
              <a:t>Directories may be nested as deep as needed</a:t>
            </a:r>
          </a:p>
        </p:txBody>
      </p:sp>
      <p:sp>
        <p:nvSpPr>
          <p:cNvPr id="49" name="Line 2">
            <a:extLst>
              <a:ext uri="{FF2B5EF4-FFF2-40B4-BE49-F238E27FC236}">
                <a16:creationId xmlns:a16="http://schemas.microsoft.com/office/drawing/2014/main" id="{02E25C4A-920B-BB4B-9E49-B9E8EF538D85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8" y="620688"/>
            <a:ext cx="8351837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Text Box 5">
            <a:extLst>
              <a:ext uri="{FF2B5EF4-FFF2-40B4-BE49-F238E27FC236}">
                <a16:creationId xmlns:a16="http://schemas.microsoft.com/office/drawing/2014/main" id="{02DA01C5-0E09-9144-9252-AAC2D75C21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2684" y="158743"/>
            <a:ext cx="424186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Linux File System Basics</a:t>
            </a:r>
            <a:endParaRPr lang="en-US" altLang="en-US" sz="2800" b="1" baseline="30000" dirty="0">
              <a:solidFill>
                <a:srgbClr val="FFFF0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2E1DDB3E-10BF-A44D-AE54-41686A20FFE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34" y="1916832"/>
            <a:ext cx="7419543" cy="416215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3930892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>
            <a:extLst>
              <a:ext uri="{FF2B5EF4-FFF2-40B4-BE49-F238E27FC236}">
                <a16:creationId xmlns:a16="http://schemas.microsoft.com/office/drawing/2014/main" id="{4B6FC8FA-F33E-0445-9455-0E978B46BB5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17562" y="684648"/>
            <a:ext cx="8507288" cy="1592224"/>
          </a:xfrm>
        </p:spPr>
        <p:txBody>
          <a:bodyPr/>
          <a:lstStyle/>
          <a:p>
            <a:r>
              <a:rPr lang="en-US" altLang="en-US" sz="2400" i="0" dirty="0">
                <a:latin typeface="Palatino Linotype" panose="02040502050505030304" pitchFamily="18" charset="0"/>
              </a:rPr>
              <a:t>Files are named by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en-US" sz="2000" dirty="0">
                <a:latin typeface="Palatino Linotype" panose="02040502050505030304" pitchFamily="18" charset="0"/>
              </a:rPr>
              <a:t>naming each containing directory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en-US" sz="2000" dirty="0">
                <a:latin typeface="Palatino Linotype" panose="02040502050505030304" pitchFamily="18" charset="0"/>
              </a:rPr>
              <a:t>starting at the root</a:t>
            </a:r>
          </a:p>
          <a:p>
            <a:r>
              <a:rPr lang="en-US" altLang="en-US" sz="2400" i="0" dirty="0">
                <a:latin typeface="Palatino Linotype" panose="02040502050505030304" pitchFamily="18" charset="0"/>
              </a:rPr>
              <a:t>This is known as the pathname</a:t>
            </a:r>
          </a:p>
        </p:txBody>
      </p:sp>
      <p:sp>
        <p:nvSpPr>
          <p:cNvPr id="42" name="Line 2">
            <a:extLst>
              <a:ext uri="{FF2B5EF4-FFF2-40B4-BE49-F238E27FC236}">
                <a16:creationId xmlns:a16="http://schemas.microsoft.com/office/drawing/2014/main" id="{7DD7A95A-D06C-E543-9257-E87C8FAA6A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8" y="620688"/>
            <a:ext cx="8351837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Text Box 5">
            <a:extLst>
              <a:ext uri="{FF2B5EF4-FFF2-40B4-BE49-F238E27FC236}">
                <a16:creationId xmlns:a16="http://schemas.microsoft.com/office/drawing/2014/main" id="{94D3655F-FFB8-F74E-B208-6EB76FC498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3728" y="161428"/>
            <a:ext cx="552106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Naming Files / Current directory</a:t>
            </a:r>
            <a:endParaRPr lang="en-US" altLang="en-US" sz="2800" b="1" baseline="30000" dirty="0">
              <a:solidFill>
                <a:srgbClr val="FFFF0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8277B40A-D043-C542-A932-A5D8D1935FE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671" y="705773"/>
            <a:ext cx="3925046" cy="252028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B4C8C39-1AEE-414B-ACB0-607E3BA65BE0}"/>
              </a:ext>
            </a:extLst>
          </p:cNvPr>
          <p:cNvSpPr/>
          <p:nvPr/>
        </p:nvSpPr>
        <p:spPr>
          <a:xfrm>
            <a:off x="1146252" y="2276872"/>
            <a:ext cx="34147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/home/usr1/dir2/</a:t>
            </a:r>
            <a:r>
              <a:rPr lang="en-US" altLang="en-US" b="1" dirty="0" err="1">
                <a:solidFill>
                  <a:srgbClr val="FFFF00"/>
                </a:solidFill>
                <a:latin typeface="Palatino Linotype" panose="02040502050505030304" pitchFamily="18" charset="0"/>
              </a:rPr>
              <a:t>file.txt</a:t>
            </a:r>
            <a:endParaRPr lang="en-US" altLang="en-US" b="1" dirty="0">
              <a:solidFill>
                <a:srgbClr val="FFFF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8" name="Rectangle 3">
            <a:extLst>
              <a:ext uri="{FF2B5EF4-FFF2-40B4-BE49-F238E27FC236}">
                <a16:creationId xmlns:a16="http://schemas.microsoft.com/office/drawing/2014/main" id="{6F4A3374-F1FC-2F46-ADCB-82A81590F96A}"/>
              </a:ext>
            </a:extLst>
          </p:cNvPr>
          <p:cNvSpPr txBox="1">
            <a:spLocks noChangeArrowheads="1"/>
          </p:cNvSpPr>
          <p:nvPr/>
        </p:nvSpPr>
        <p:spPr>
          <a:xfrm>
            <a:off x="73087" y="3869096"/>
            <a:ext cx="8751763" cy="1984052"/>
          </a:xfr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defRPr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i="0" dirty="0">
                <a:latin typeface="Palatino Linotype" panose="02040502050505030304" pitchFamily="18" charset="0"/>
              </a:rPr>
              <a:t>One directory is designated the current working directory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latin typeface="Palatino Linotype" panose="02040502050505030304" pitchFamily="18" charset="0"/>
              </a:rPr>
              <a:t>if you omit the leading / then path name is relative to the current working directory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latin typeface="Palatino Linotype" panose="02040502050505030304" pitchFamily="18" charset="0"/>
              </a:rPr>
              <a:t>Use</a:t>
            </a:r>
            <a:r>
              <a:rPr lang="en-US" altLang="en-US" sz="2400" dirty="0"/>
              <a:t> </a:t>
            </a:r>
            <a:r>
              <a:rPr lang="en-US" altLang="en-US" sz="2400" dirty="0">
                <a:latin typeface="Courier New" panose="02070309020205020404" pitchFamily="49" charset="0"/>
                <a:hlinkClick r:id="rId3"/>
              </a:rPr>
              <a:t>pwd</a:t>
            </a:r>
            <a:r>
              <a:rPr lang="en-US" altLang="en-US" sz="2400" dirty="0"/>
              <a:t> </a:t>
            </a:r>
            <a:r>
              <a:rPr lang="en-US" altLang="en-US" sz="2400" dirty="0">
                <a:latin typeface="Palatino Linotype" panose="02040502050505030304" pitchFamily="18" charset="0"/>
              </a:rPr>
              <a:t>to find out where you are</a:t>
            </a:r>
          </a:p>
        </p:txBody>
      </p:sp>
      <p:sp>
        <p:nvSpPr>
          <p:cNvPr id="49" name="Text Box 5">
            <a:extLst>
              <a:ext uri="{FF2B5EF4-FFF2-40B4-BE49-F238E27FC236}">
                <a16:creationId xmlns:a16="http://schemas.microsoft.com/office/drawing/2014/main" id="{9EB3BBF6-C6C7-7B42-A4D5-7380F96805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88" y="3410677"/>
            <a:ext cx="383630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The Current Directory</a:t>
            </a:r>
            <a:endParaRPr lang="en-US" altLang="en-US" sz="2800" b="1" baseline="30000" dirty="0">
              <a:solidFill>
                <a:srgbClr val="FFFF0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71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>
            <a:extLst>
              <a:ext uri="{FF2B5EF4-FFF2-40B4-BE49-F238E27FC236}">
                <a16:creationId xmlns:a16="http://schemas.microsoft.com/office/drawing/2014/main" id="{BEEAB992-2766-E54D-9B5B-FC228AF0C9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2714" y="1268760"/>
            <a:ext cx="8856984" cy="4351338"/>
          </a:xfrm>
        </p:spPr>
        <p:txBody>
          <a:bodyPr/>
          <a:lstStyle/>
          <a:p>
            <a:r>
              <a:rPr lang="en-US" altLang="en-US" sz="2400" b="1" i="0" dirty="0">
                <a:solidFill>
                  <a:srgbClr val="FFFF00"/>
                </a:solidFill>
                <a:latin typeface="Palatino Linotype" panose="02040502050505030304" pitchFamily="18" charset="0"/>
              </a:rPr>
              <a:t>Some file names are special:</a:t>
            </a:r>
          </a:p>
          <a:p>
            <a:pPr lvl="1"/>
            <a:r>
              <a:rPr lang="en-US" altLang="en-US" sz="2400" dirty="0">
                <a:latin typeface="Palatino Linotype" panose="02040502050505030304" pitchFamily="18" charset="0"/>
              </a:rPr>
              <a:t>/    The root directory (not to be confused with the root user)</a:t>
            </a:r>
          </a:p>
          <a:p>
            <a:pPr lvl="1"/>
            <a:r>
              <a:rPr lang="en-US" altLang="en-US" sz="2400" dirty="0">
                <a:latin typeface="Palatino Linotype" panose="02040502050505030304" pitchFamily="18" charset="0"/>
              </a:rPr>
              <a:t>.    The current directory</a:t>
            </a:r>
          </a:p>
          <a:p>
            <a:pPr lvl="1"/>
            <a:r>
              <a:rPr lang="en-US" altLang="en-US" sz="2400" dirty="0">
                <a:latin typeface="Palatino Linotype" panose="02040502050505030304" pitchFamily="18" charset="0"/>
              </a:rPr>
              <a:t>.. The parent (previous) directory</a:t>
            </a:r>
          </a:p>
          <a:p>
            <a:pPr lvl="1"/>
            <a:r>
              <a:rPr lang="en-US" altLang="en-US" sz="2400" dirty="0">
                <a:latin typeface="Palatino Linotype" panose="02040502050505030304" pitchFamily="18" charset="0"/>
              </a:rPr>
              <a:t>~    My home directory</a:t>
            </a:r>
          </a:p>
          <a:p>
            <a:r>
              <a:rPr lang="en-US" altLang="en-US" sz="2400" b="1" i="0" dirty="0">
                <a:solidFill>
                  <a:srgbClr val="FFFF00"/>
                </a:solidFill>
                <a:latin typeface="Palatino Linotype" panose="02040502050505030304" pitchFamily="18" charset="0"/>
              </a:rPr>
              <a:t>Examples:</a:t>
            </a:r>
          </a:p>
          <a:p>
            <a:pPr lvl="1"/>
            <a:r>
              <a:rPr lang="en-US" altLang="en-US" sz="2400" dirty="0">
                <a:latin typeface="Palatino Linotype" panose="02040502050505030304" pitchFamily="18" charset="0"/>
              </a:rPr>
              <a:t>./a        same as a</a:t>
            </a:r>
          </a:p>
          <a:p>
            <a:pPr lvl="1"/>
            <a:r>
              <a:rPr lang="en-US" altLang="en-US" sz="2400" dirty="0">
                <a:latin typeface="Palatino Linotype" panose="02040502050505030304" pitchFamily="18" charset="0"/>
              </a:rPr>
              <a:t>../jane/x   go up one level then look in directory jane for x</a:t>
            </a:r>
            <a:endParaRPr lang="en-US" altLang="en-US" sz="1600" dirty="0">
              <a:latin typeface="Palatino Linotype" panose="02040502050505030304" pitchFamily="18" charset="0"/>
            </a:endParaRPr>
          </a:p>
        </p:txBody>
      </p:sp>
      <p:sp>
        <p:nvSpPr>
          <p:cNvPr id="4" name="Line 2">
            <a:extLst>
              <a:ext uri="{FF2B5EF4-FFF2-40B4-BE49-F238E27FC236}">
                <a16:creationId xmlns:a16="http://schemas.microsoft.com/office/drawing/2014/main" id="{83221F64-E962-7047-9415-45298B7C6D38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8" y="620688"/>
            <a:ext cx="8351837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AC74CB22-484C-F441-9397-EAB43CEA0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680" y="97468"/>
            <a:ext cx="637386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Some Special File  &amp; directory Names</a:t>
            </a:r>
            <a:endParaRPr lang="en-US" altLang="en-US" sz="2800" b="1" baseline="30000" dirty="0">
              <a:solidFill>
                <a:srgbClr val="FFFF0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995470"/>
      </p:ext>
    </p:extLst>
  </p:cSld>
  <p:clrMapOvr>
    <a:masterClrMapping/>
  </p:clrMapOvr>
  <p:transition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3">
            <a:extLst>
              <a:ext uri="{FF2B5EF4-FFF2-40B4-BE49-F238E27FC236}">
                <a16:creationId xmlns:a16="http://schemas.microsoft.com/office/drawing/2014/main" id="{45B07B7C-9552-4E4C-B617-3962B2FFAC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3528" y="1268760"/>
            <a:ext cx="8587202" cy="3831436"/>
          </a:xfrm>
        </p:spPr>
        <p:txBody>
          <a:bodyPr/>
          <a:lstStyle/>
          <a:p>
            <a:r>
              <a:rPr lang="en-US" altLang="en-US" sz="2800" dirty="0">
                <a:solidFill>
                  <a:srgbClr val="FF0000"/>
                </a:solidFill>
                <a:latin typeface="Courier New" panose="02070309020205020404" pitchFamily="49" charset="0"/>
              </a:rPr>
              <a:t>/home</a:t>
            </a:r>
            <a:r>
              <a:rPr lang="en-US" altLang="en-US" sz="2800" dirty="0">
                <a:solidFill>
                  <a:srgbClr val="FF0000"/>
                </a:solidFill>
              </a:rPr>
              <a:t> </a:t>
            </a:r>
            <a:r>
              <a:rPr lang="en-US" altLang="en-US" sz="2800" dirty="0"/>
              <a:t>- </a:t>
            </a:r>
            <a:r>
              <a:rPr lang="en-US" altLang="en-US" sz="2800" dirty="0">
                <a:latin typeface="Palatino Linotype" panose="02040502050505030304" pitchFamily="18" charset="0"/>
              </a:rPr>
              <a:t>all users’ </a:t>
            </a:r>
            <a:r>
              <a:rPr lang="en-US" altLang="en-US" sz="2800" i="0" dirty="0">
                <a:latin typeface="Palatino Linotype" panose="02040502050505030304" pitchFamily="18" charset="0"/>
              </a:rPr>
              <a:t>home directories are stored here</a:t>
            </a:r>
          </a:p>
          <a:p>
            <a:r>
              <a:rPr lang="en-US" altLang="en-US" sz="2800" dirty="0">
                <a:solidFill>
                  <a:srgbClr val="FF0000"/>
                </a:solidFill>
                <a:latin typeface="Courier New" panose="02070309020205020404" pitchFamily="49" charset="0"/>
              </a:rPr>
              <a:t>/bin</a:t>
            </a:r>
            <a:r>
              <a:rPr lang="en-US" altLang="en-US" sz="2800" dirty="0">
                <a:solidFill>
                  <a:srgbClr val="FF0000"/>
                </a:solidFill>
              </a:rPr>
              <a:t>, </a:t>
            </a:r>
            <a:r>
              <a:rPr lang="en-US" altLang="en-US" sz="2800" dirty="0">
                <a:solidFill>
                  <a:srgbClr val="FF0000"/>
                </a:solidFill>
                <a:latin typeface="Courier New" panose="02070309020205020404" pitchFamily="49" charset="0"/>
              </a:rPr>
              <a:t>/</a:t>
            </a:r>
            <a:r>
              <a:rPr lang="en-US" altLang="en-US" sz="2800" dirty="0" err="1">
                <a:solidFill>
                  <a:srgbClr val="FF0000"/>
                </a:solidFill>
                <a:latin typeface="Courier New" panose="02070309020205020404" pitchFamily="49" charset="0"/>
              </a:rPr>
              <a:t>usr</a:t>
            </a:r>
            <a:r>
              <a:rPr lang="en-US" altLang="en-US" sz="2800" dirty="0">
                <a:solidFill>
                  <a:srgbClr val="FF0000"/>
                </a:solidFill>
                <a:latin typeface="Courier New" panose="02070309020205020404" pitchFamily="49" charset="0"/>
              </a:rPr>
              <a:t>/bin</a:t>
            </a:r>
            <a:r>
              <a:rPr lang="en-US" altLang="en-US" sz="2800" dirty="0">
                <a:solidFill>
                  <a:srgbClr val="FF0000"/>
                </a:solidFill>
              </a:rPr>
              <a:t> </a:t>
            </a:r>
            <a:r>
              <a:rPr lang="en-US" altLang="en-US" sz="2800" dirty="0"/>
              <a:t>- </a:t>
            </a:r>
            <a:r>
              <a:rPr lang="en-US" altLang="en-US" sz="2800" i="0" dirty="0">
                <a:latin typeface="Palatino Linotype" panose="02040502050505030304" pitchFamily="18" charset="0"/>
              </a:rPr>
              <a:t>system commands</a:t>
            </a:r>
          </a:p>
          <a:p>
            <a:r>
              <a:rPr lang="en-US" altLang="en-US" sz="2800" dirty="0">
                <a:solidFill>
                  <a:srgbClr val="FF0000"/>
                </a:solidFill>
                <a:latin typeface="Courier New" panose="02070309020205020404" pitchFamily="49" charset="0"/>
              </a:rPr>
              <a:t>/</a:t>
            </a:r>
            <a:r>
              <a:rPr lang="en-US" altLang="en-US" sz="2800" dirty="0" err="1">
                <a:solidFill>
                  <a:srgbClr val="FF0000"/>
                </a:solidFill>
                <a:latin typeface="Courier New" panose="02070309020205020404" pitchFamily="49" charset="0"/>
              </a:rPr>
              <a:t>sbin</a:t>
            </a:r>
            <a:r>
              <a:rPr lang="en-US" altLang="en-US" sz="2800" dirty="0">
                <a:solidFill>
                  <a:srgbClr val="FF0000"/>
                </a:solidFill>
              </a:rPr>
              <a:t>, </a:t>
            </a:r>
            <a:r>
              <a:rPr lang="en-US" altLang="en-US" sz="2800" dirty="0">
                <a:solidFill>
                  <a:srgbClr val="FF0000"/>
                </a:solidFill>
                <a:latin typeface="Courier New" panose="02070309020205020404" pitchFamily="49" charset="0"/>
              </a:rPr>
              <a:t>/</a:t>
            </a:r>
            <a:r>
              <a:rPr lang="en-US" altLang="en-US" sz="2800" dirty="0" err="1">
                <a:solidFill>
                  <a:srgbClr val="FF0000"/>
                </a:solidFill>
                <a:latin typeface="Courier New" panose="02070309020205020404" pitchFamily="49" charset="0"/>
              </a:rPr>
              <a:t>usr</a:t>
            </a:r>
            <a:r>
              <a:rPr lang="en-US" altLang="en-US" sz="2800" dirty="0">
                <a:solidFill>
                  <a:srgbClr val="FF0000"/>
                </a:solidFill>
                <a:latin typeface="Courier New" panose="02070309020205020404" pitchFamily="49" charset="0"/>
              </a:rPr>
              <a:t>/</a:t>
            </a:r>
            <a:r>
              <a:rPr lang="en-US" altLang="en-US" sz="2800" dirty="0" err="1">
                <a:solidFill>
                  <a:srgbClr val="FF0000"/>
                </a:solidFill>
                <a:latin typeface="Courier New" panose="02070309020205020404" pitchFamily="49" charset="0"/>
              </a:rPr>
              <a:t>sbin</a:t>
            </a:r>
            <a:r>
              <a:rPr lang="en-US" altLang="en-US" sz="2800" dirty="0">
                <a:solidFill>
                  <a:srgbClr val="FF0000"/>
                </a:solidFill>
              </a:rPr>
              <a:t> </a:t>
            </a:r>
            <a:r>
              <a:rPr lang="en-US" altLang="en-US" sz="2800" dirty="0"/>
              <a:t>- </a:t>
            </a:r>
            <a:r>
              <a:rPr lang="en-US" altLang="en-US" sz="2800" i="0" dirty="0">
                <a:latin typeface="Palatino Linotype" panose="02040502050505030304" pitchFamily="18" charset="0"/>
              </a:rPr>
              <a:t>commands used by sysadmins</a:t>
            </a:r>
          </a:p>
          <a:p>
            <a:r>
              <a:rPr lang="en-US" altLang="en-US" sz="2800" dirty="0">
                <a:solidFill>
                  <a:srgbClr val="FF0000"/>
                </a:solidFill>
                <a:latin typeface="Courier New" panose="02070309020205020404" pitchFamily="49" charset="0"/>
              </a:rPr>
              <a:t>/</a:t>
            </a:r>
            <a:r>
              <a:rPr lang="en-US" altLang="en-US" sz="2800" dirty="0" err="1">
                <a:solidFill>
                  <a:srgbClr val="FF0000"/>
                </a:solidFill>
                <a:latin typeface="Courier New" panose="02070309020205020404" pitchFamily="49" charset="0"/>
              </a:rPr>
              <a:t>etc</a:t>
            </a:r>
            <a:r>
              <a:rPr lang="en-US" altLang="en-US" sz="2800" dirty="0">
                <a:solidFill>
                  <a:srgbClr val="FF0000"/>
                </a:solidFill>
              </a:rPr>
              <a:t> </a:t>
            </a:r>
            <a:r>
              <a:rPr lang="en-US" altLang="en-US" sz="2800" dirty="0"/>
              <a:t>- </a:t>
            </a:r>
            <a:r>
              <a:rPr lang="en-US" altLang="en-US" sz="2800" i="0" dirty="0">
                <a:latin typeface="Palatino Linotype" panose="02040502050505030304" pitchFamily="18" charset="0"/>
              </a:rPr>
              <a:t>all sorts of configuration files</a:t>
            </a:r>
          </a:p>
          <a:p>
            <a:r>
              <a:rPr lang="en-US" altLang="en-US" sz="2800" dirty="0">
                <a:solidFill>
                  <a:srgbClr val="FF0000"/>
                </a:solidFill>
                <a:latin typeface="Courier New" panose="02070309020205020404" pitchFamily="49" charset="0"/>
              </a:rPr>
              <a:t>/</a:t>
            </a:r>
            <a:r>
              <a:rPr lang="en-US" altLang="en-US" sz="2800" dirty="0" err="1">
                <a:solidFill>
                  <a:srgbClr val="FF0000"/>
                </a:solidFill>
                <a:latin typeface="Courier New" panose="02070309020205020404" pitchFamily="49" charset="0"/>
              </a:rPr>
              <a:t>var</a:t>
            </a:r>
            <a:r>
              <a:rPr lang="en-US" altLang="en-US" sz="2800" dirty="0">
                <a:solidFill>
                  <a:srgbClr val="FF0000"/>
                </a:solidFill>
              </a:rPr>
              <a:t> </a:t>
            </a:r>
            <a:r>
              <a:rPr lang="en-US" altLang="en-US" sz="2800" dirty="0"/>
              <a:t>- </a:t>
            </a:r>
            <a:r>
              <a:rPr lang="en-US" altLang="en-US" sz="2800" i="0" dirty="0">
                <a:latin typeface="Palatino Linotype" panose="02040502050505030304" pitchFamily="18" charset="0"/>
              </a:rPr>
              <a:t>logs, spool directories etc.</a:t>
            </a:r>
          </a:p>
          <a:p>
            <a:r>
              <a:rPr lang="en-US" altLang="en-US" sz="2800" dirty="0">
                <a:solidFill>
                  <a:srgbClr val="FF0000"/>
                </a:solidFill>
                <a:latin typeface="Courier New" panose="02070309020205020404" pitchFamily="49" charset="0"/>
              </a:rPr>
              <a:t>/dev</a:t>
            </a:r>
            <a:r>
              <a:rPr lang="en-US" altLang="en-US" sz="2800" dirty="0">
                <a:solidFill>
                  <a:srgbClr val="FF0000"/>
                </a:solidFill>
              </a:rPr>
              <a:t> </a:t>
            </a:r>
            <a:r>
              <a:rPr lang="en-US" altLang="en-US" sz="2800" dirty="0"/>
              <a:t>- </a:t>
            </a:r>
            <a:r>
              <a:rPr lang="en-US" altLang="en-US" sz="2800" i="0" dirty="0">
                <a:latin typeface="Palatino Linotype" panose="02040502050505030304" pitchFamily="18" charset="0"/>
              </a:rPr>
              <a:t>device files</a:t>
            </a:r>
          </a:p>
          <a:p>
            <a:r>
              <a:rPr lang="en-US" altLang="en-US" sz="2800" dirty="0">
                <a:solidFill>
                  <a:srgbClr val="FF0000"/>
                </a:solidFill>
                <a:latin typeface="Courier New" panose="02070309020205020404" pitchFamily="49" charset="0"/>
              </a:rPr>
              <a:t>/proc</a:t>
            </a:r>
            <a:r>
              <a:rPr lang="en-US" altLang="en-US" sz="2800" dirty="0">
                <a:solidFill>
                  <a:srgbClr val="FF0000"/>
                </a:solidFill>
              </a:rPr>
              <a:t> </a:t>
            </a:r>
            <a:r>
              <a:rPr lang="en-US" altLang="en-US" sz="2800" dirty="0"/>
              <a:t>- </a:t>
            </a:r>
            <a:r>
              <a:rPr lang="en-US" altLang="en-US" sz="2800" i="0" dirty="0">
                <a:latin typeface="Palatino Linotype" panose="02040502050505030304" pitchFamily="18" charset="0"/>
              </a:rPr>
              <a:t>special system files</a:t>
            </a:r>
          </a:p>
        </p:txBody>
      </p:sp>
      <p:sp>
        <p:nvSpPr>
          <p:cNvPr id="4" name="Line 2">
            <a:extLst>
              <a:ext uri="{FF2B5EF4-FFF2-40B4-BE49-F238E27FC236}">
                <a16:creationId xmlns:a16="http://schemas.microsoft.com/office/drawing/2014/main" id="{C926DFD0-87ED-CC45-92C7-7759174619A8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8" y="620688"/>
            <a:ext cx="8351837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0B24E175-8CC5-FF4E-B17A-6AF4BF7C1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680" y="97468"/>
            <a:ext cx="637386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Some Special File  &amp; directory Names</a:t>
            </a:r>
            <a:endParaRPr lang="en-US" altLang="en-US" sz="2800" b="1" baseline="30000" dirty="0">
              <a:solidFill>
                <a:srgbClr val="FFFF0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549263"/>
      </p:ext>
    </p:extLst>
  </p:cSld>
  <p:clrMapOvr>
    <a:masterClrMapping/>
  </p:clrMapOvr>
  <p:transition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3">
            <a:extLst>
              <a:ext uri="{FF2B5EF4-FFF2-40B4-BE49-F238E27FC236}">
                <a16:creationId xmlns:a16="http://schemas.microsoft.com/office/drawing/2014/main" id="{460E3C51-382A-7F4D-B5DC-2F9FE9E232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867937"/>
            <a:ext cx="8261350" cy="882118"/>
          </a:xfrm>
        </p:spPr>
        <p:txBody>
          <a:bodyPr/>
          <a:lstStyle/>
          <a:p>
            <a:r>
              <a:rPr lang="en-US" altLang="en-US" sz="2400" i="0" dirty="0">
                <a:latin typeface="Palatino Linotype" panose="02040502050505030304" pitchFamily="18" charset="0"/>
              </a:rPr>
              <a:t>To execute a command, type its name and arguments at the command line</a:t>
            </a:r>
          </a:p>
        </p:txBody>
      </p:sp>
      <p:sp>
        <p:nvSpPr>
          <p:cNvPr id="40964" name="Text Box 4">
            <a:extLst>
              <a:ext uri="{FF2B5EF4-FFF2-40B4-BE49-F238E27FC236}">
                <a16:creationId xmlns:a16="http://schemas.microsoft.com/office/drawing/2014/main" id="{71178D34-36F8-E64F-BC28-9D95C904D2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5816" y="2204864"/>
            <a:ext cx="2479675" cy="53816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Aft>
                <a:spcPct val="0"/>
              </a:spcAft>
              <a:buClrTx/>
              <a:buFontTx/>
              <a:buNone/>
            </a:pPr>
            <a:r>
              <a:rPr kumimoji="0" lang="en-US" altLang="en-US" sz="2800" b="1" dirty="0">
                <a:solidFill>
                  <a:schemeClr val="bg1"/>
                </a:solidFill>
                <a:latin typeface="Courier New" panose="02070309020205020404" pitchFamily="49" charset="0"/>
              </a:rPr>
              <a:t>ls -l /</a:t>
            </a:r>
            <a:r>
              <a:rPr kumimoji="0" lang="en-US" altLang="en-US" sz="28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etc</a:t>
            </a:r>
            <a:endParaRPr kumimoji="0" lang="en-US" altLang="en-US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0965" name="Text Box 5">
            <a:extLst>
              <a:ext uri="{FF2B5EF4-FFF2-40B4-BE49-F238E27FC236}">
                <a16:creationId xmlns:a16="http://schemas.microsoft.com/office/drawing/2014/main" id="{720DE0B2-E97E-4447-B884-D4DAB050B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1754" y="3171651"/>
            <a:ext cx="20240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Aft>
                <a:spcPct val="0"/>
              </a:spcAft>
              <a:buClrTx/>
              <a:buFontTx/>
              <a:buNone/>
            </a:pPr>
            <a:r>
              <a:rPr kumimoji="0" lang="en-US" altLang="en-US" sz="1800" dirty="0">
                <a:solidFill>
                  <a:schemeClr val="bg1"/>
                </a:solidFill>
                <a:latin typeface="Palatino Linotype" panose="02040502050505030304" pitchFamily="18" charset="0"/>
              </a:rPr>
              <a:t>Command name</a:t>
            </a:r>
            <a:endParaRPr kumimoji="0" lang="en-US" altLang="en-US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0966" name="Line 6">
            <a:extLst>
              <a:ext uri="{FF2B5EF4-FFF2-40B4-BE49-F238E27FC236}">
                <a16:creationId xmlns:a16="http://schemas.microsoft.com/office/drawing/2014/main" id="{7A830813-AFCA-8044-A044-5A18CF0111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55379" y="2689051"/>
            <a:ext cx="1187450" cy="531813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7" name="Text Box 7">
            <a:extLst>
              <a:ext uri="{FF2B5EF4-FFF2-40B4-BE49-F238E27FC236}">
                <a16:creationId xmlns:a16="http://schemas.microsoft.com/office/drawing/2014/main" id="{D2BB07D1-B1D9-9249-91F3-4CCF4DC1DD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1278" y="3463751"/>
            <a:ext cx="1202729" cy="493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spcAft>
                <a:spcPct val="0"/>
              </a:spcAft>
              <a:buClrTx/>
              <a:buFontTx/>
              <a:buNone/>
            </a:pPr>
            <a:r>
              <a:rPr kumimoji="0" lang="en-US" altLang="en-US" sz="1800" dirty="0">
                <a:solidFill>
                  <a:schemeClr val="bg1"/>
                </a:solidFill>
                <a:latin typeface="Palatino Linotype" panose="02040502050505030304" pitchFamily="18" charset="0"/>
              </a:rPr>
              <a:t>Options</a:t>
            </a:r>
          </a:p>
          <a:p>
            <a:pPr>
              <a:lnSpc>
                <a:spcPct val="70000"/>
              </a:lnSpc>
              <a:spcAft>
                <a:spcPct val="0"/>
              </a:spcAft>
              <a:buClrTx/>
              <a:buFontTx/>
              <a:buNone/>
            </a:pPr>
            <a:r>
              <a:rPr kumimoji="0" lang="en-US" altLang="en-US" sz="1800" dirty="0">
                <a:solidFill>
                  <a:schemeClr val="bg1"/>
                </a:solidFill>
                <a:latin typeface="Palatino Linotype" panose="02040502050505030304" pitchFamily="18" charset="0"/>
              </a:rPr>
              <a:t>(flags)</a:t>
            </a:r>
          </a:p>
        </p:txBody>
      </p:sp>
      <p:sp>
        <p:nvSpPr>
          <p:cNvPr id="40968" name="Line 8">
            <a:extLst>
              <a:ext uri="{FF2B5EF4-FFF2-40B4-BE49-F238E27FC236}">
                <a16:creationId xmlns:a16="http://schemas.microsoft.com/office/drawing/2014/main" id="{F869736B-DD41-EF47-8394-B96E230187D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34991" y="2689051"/>
            <a:ext cx="0" cy="741363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9" name="Text Box 9">
            <a:extLst>
              <a:ext uri="{FF2B5EF4-FFF2-40B4-BE49-F238E27FC236}">
                <a16:creationId xmlns:a16="http://schemas.microsoft.com/office/drawing/2014/main" id="{28A37194-4F55-CA46-9F68-2A36826459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6590" y="3195464"/>
            <a:ext cx="149765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Aft>
                <a:spcPct val="0"/>
              </a:spcAft>
              <a:buClrTx/>
              <a:buFontTx/>
              <a:buNone/>
            </a:pPr>
            <a:r>
              <a:rPr kumimoji="0" lang="en-US" altLang="en-US" sz="1800" dirty="0">
                <a:solidFill>
                  <a:schemeClr val="bg1"/>
                </a:solidFill>
                <a:latin typeface="Palatino Linotype" panose="02040502050505030304" pitchFamily="18" charset="0"/>
              </a:rPr>
              <a:t>Arguments</a:t>
            </a:r>
          </a:p>
        </p:txBody>
      </p:sp>
      <p:sp>
        <p:nvSpPr>
          <p:cNvPr id="40970" name="Line 10">
            <a:extLst>
              <a:ext uri="{FF2B5EF4-FFF2-40B4-BE49-F238E27FC236}">
                <a16:creationId xmlns:a16="http://schemas.microsoft.com/office/drawing/2014/main" id="{02D62A36-A104-B945-8FC6-691606BD843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874791" y="2700164"/>
            <a:ext cx="1050925" cy="60642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2">
            <a:extLst>
              <a:ext uri="{FF2B5EF4-FFF2-40B4-BE49-F238E27FC236}">
                <a16:creationId xmlns:a16="http://schemas.microsoft.com/office/drawing/2014/main" id="{743DE2BE-67F2-E543-BFCD-C4CE7329DD05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8" y="620688"/>
            <a:ext cx="8351837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37191E98-E8E0-374B-AEC6-A09C954CDC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7744" y="108277"/>
            <a:ext cx="405110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Linux Command Basics</a:t>
            </a:r>
            <a:endParaRPr lang="en-US" altLang="en-US" sz="2800" b="1" baseline="30000" dirty="0">
              <a:solidFill>
                <a:srgbClr val="FFFF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2D5AC3-5E11-694A-80CB-24578FDC53DA}"/>
              </a:ext>
            </a:extLst>
          </p:cNvPr>
          <p:cNvSpPr/>
          <p:nvPr/>
        </p:nvSpPr>
        <p:spPr>
          <a:xfrm>
            <a:off x="755924" y="4630523"/>
            <a:ext cx="76305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Syntax:</a:t>
            </a:r>
            <a:endParaRPr lang="en-US" dirty="0">
              <a:solidFill>
                <a:srgbClr val="FFFF00"/>
              </a:solidFill>
              <a:latin typeface="Palatino Linotype" panose="02040502050505030304" pitchFamily="18" charset="0"/>
            </a:endParaRPr>
          </a:p>
          <a:p>
            <a:r>
              <a:rPr lang="en-US" b="1" i="1" dirty="0">
                <a:solidFill>
                  <a:srgbClr val="FFFF00"/>
                </a:solidFill>
                <a:latin typeface="Palatino Linotype" panose="02040502050505030304" pitchFamily="18" charset="0"/>
              </a:rPr>
              <a:t>Command</a:t>
            </a:r>
            <a:r>
              <a:rPr lang="en-US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  [OPTIONS] ... [Arguments]</a:t>
            </a:r>
            <a:endParaRPr lang="en-US" dirty="0">
              <a:solidFill>
                <a:srgbClr val="FFFF0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813797"/>
      </p:ext>
    </p:extLst>
  </p:cSld>
  <p:clrMapOvr>
    <a:masterClrMapping/>
  </p:clrMapOvr>
  <p:transition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3">
            <a:extLst>
              <a:ext uri="{FF2B5EF4-FFF2-40B4-BE49-F238E27FC236}">
                <a16:creationId xmlns:a16="http://schemas.microsoft.com/office/drawing/2014/main" id="{E2626372-B81B-F542-BE20-60D47228D9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1520" y="1268760"/>
            <a:ext cx="8640960" cy="3547591"/>
          </a:xfrm>
        </p:spPr>
        <p:txBody>
          <a:bodyPr/>
          <a:lstStyle/>
          <a:p>
            <a:r>
              <a:rPr lang="en-US" altLang="en-US" sz="3200" dirty="0">
                <a:latin typeface="Palatino Linotype" panose="02040502050505030304" pitchFamily="18" charset="0"/>
              </a:rPr>
              <a:t>UNIX concept of “standard files”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400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standard input </a:t>
            </a:r>
            <a:r>
              <a:rPr lang="en-US" altLang="en-US" sz="2400" dirty="0">
                <a:latin typeface="Palatino Linotype" panose="02040502050505030304" pitchFamily="18" charset="0"/>
              </a:rPr>
              <a:t>(where a command gets its input) - default is the terminal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400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standard output </a:t>
            </a:r>
            <a:r>
              <a:rPr lang="en-US" altLang="en-US" sz="2400" dirty="0">
                <a:latin typeface="Palatino Linotype" panose="02040502050505030304" pitchFamily="18" charset="0"/>
              </a:rPr>
              <a:t>(where a command writes it output) - default is the terminal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400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standard error </a:t>
            </a:r>
            <a:r>
              <a:rPr lang="en-US" altLang="en-US" sz="2400" dirty="0">
                <a:latin typeface="Palatino Linotype" panose="02040502050505030304" pitchFamily="18" charset="0"/>
              </a:rPr>
              <a:t>(where a command writes error messages) - default is the terminal</a:t>
            </a:r>
          </a:p>
          <a:p>
            <a:pPr lvl="1"/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" name="Line 2">
            <a:extLst>
              <a:ext uri="{FF2B5EF4-FFF2-40B4-BE49-F238E27FC236}">
                <a16:creationId xmlns:a16="http://schemas.microsoft.com/office/drawing/2014/main" id="{F2DA0AB2-AD1D-4A47-842F-2D17FA441211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8" y="620688"/>
            <a:ext cx="8351837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56B139EE-7DE1-0541-A925-FC716D98B8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3848" y="97468"/>
            <a:ext cx="255069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Standard Files</a:t>
            </a:r>
            <a:endParaRPr lang="en-US" altLang="en-US" sz="2800" b="1" baseline="30000" dirty="0">
              <a:solidFill>
                <a:srgbClr val="FFFF0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671337"/>
      </p:ext>
    </p:extLst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Line 2">
            <a:extLst>
              <a:ext uri="{FF2B5EF4-FFF2-40B4-BE49-F238E27FC236}">
                <a16:creationId xmlns:a16="http://schemas.microsoft.com/office/drawing/2014/main" id="{A26A3EEF-2C47-554B-97B5-47F9DE7AE458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8" y="620688"/>
            <a:ext cx="8351837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65" name="Text Box 5">
            <a:extLst>
              <a:ext uri="{FF2B5EF4-FFF2-40B4-BE49-F238E27FC236}">
                <a16:creationId xmlns:a16="http://schemas.microsoft.com/office/drawing/2014/main" id="{D8C03CC7-8A54-6241-8D85-7CDA04BABD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0959" y="104116"/>
            <a:ext cx="180049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Overview</a:t>
            </a:r>
            <a:endParaRPr lang="en-US" altLang="en-US" sz="2800" b="1" baseline="30000" dirty="0">
              <a:solidFill>
                <a:srgbClr val="FFFF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" name="Rectangle 1027">
            <a:extLst>
              <a:ext uri="{FF2B5EF4-FFF2-40B4-BE49-F238E27FC236}">
                <a16:creationId xmlns:a16="http://schemas.microsoft.com/office/drawing/2014/main" id="{9AA604BD-FD6E-8D4B-9EC4-EF56F1DA621D}"/>
              </a:ext>
            </a:extLst>
          </p:cNvPr>
          <p:cNvSpPr txBox="1">
            <a:spLocks noChangeArrowheads="1"/>
          </p:cNvSpPr>
          <p:nvPr/>
        </p:nvSpPr>
        <p:spPr>
          <a:xfrm>
            <a:off x="395288" y="908720"/>
            <a:ext cx="6589673" cy="4939545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defRPr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eaLnBrk="1" hangingPunct="1">
              <a:buFont typeface="Wingdings" pitchFamily="2" charset="2"/>
              <a:buChar char="q"/>
            </a:pPr>
            <a:r>
              <a:rPr lang="en-US" altLang="en-US" sz="4000" dirty="0">
                <a:latin typeface="Palatino Linotype" panose="02040502050505030304" pitchFamily="18" charset="0"/>
              </a:rPr>
              <a:t>A quick guide to Linux</a:t>
            </a:r>
          </a:p>
          <a:p>
            <a:pPr marL="800100" lvl="1" indent="-342900" eaLnBrk="1" hangingPunct="1">
              <a:buFont typeface="Courier New" panose="02070309020205020404" pitchFamily="49" charset="0"/>
              <a:buChar char="o"/>
            </a:pPr>
            <a:r>
              <a:rPr lang="en-US" altLang="en-US" sz="3600" dirty="0">
                <a:latin typeface="Palatino Linotype" panose="02040502050505030304" pitchFamily="18" charset="0"/>
              </a:rPr>
              <a:t>Background</a:t>
            </a:r>
          </a:p>
          <a:p>
            <a:pPr marL="800100" lvl="1" indent="-342900" eaLnBrk="1" hangingPunct="1">
              <a:buFont typeface="Courier New" panose="02070309020205020404" pitchFamily="49" charset="0"/>
              <a:buChar char="o"/>
            </a:pPr>
            <a:r>
              <a:rPr lang="en-US" altLang="en-US" sz="3600" dirty="0">
                <a:latin typeface="Palatino Linotype" panose="02040502050505030304" pitchFamily="18" charset="0"/>
              </a:rPr>
              <a:t>Using Linux</a:t>
            </a:r>
          </a:p>
          <a:p>
            <a:pPr marL="800100" lvl="1" indent="-342900" eaLnBrk="1" hangingPunct="1">
              <a:buFont typeface="Courier New" panose="02070309020205020404" pitchFamily="49" charset="0"/>
              <a:buChar char="o"/>
            </a:pPr>
            <a:r>
              <a:rPr lang="en-US" altLang="en-US" sz="3600" dirty="0" err="1">
                <a:latin typeface="Palatino Linotype" panose="02040502050505030304" pitchFamily="18" charset="0"/>
              </a:rPr>
              <a:t>MobaXterm</a:t>
            </a:r>
            <a:endParaRPr lang="en-US" altLang="en-US" sz="3600" dirty="0">
              <a:latin typeface="Palatino Linotype" panose="02040502050505030304" pitchFamily="18" charset="0"/>
            </a:endParaRPr>
          </a:p>
          <a:p>
            <a:pPr marL="457200" indent="-457200" eaLnBrk="1" hangingPunct="1">
              <a:buFont typeface="Wingdings" pitchFamily="2" charset="2"/>
              <a:buChar char="q"/>
            </a:pPr>
            <a:r>
              <a:rPr lang="en-US" altLang="en-US" sz="4000" dirty="0">
                <a:latin typeface="Palatino Linotype" panose="02040502050505030304" pitchFamily="18" charset="0"/>
              </a:rPr>
              <a:t>Linux commands</a:t>
            </a:r>
          </a:p>
          <a:p>
            <a:pPr marL="457200" indent="-457200" eaLnBrk="1" hangingPunct="1">
              <a:buFont typeface="Wingdings" pitchFamily="2" charset="2"/>
              <a:buChar char="q"/>
            </a:pPr>
            <a:r>
              <a:rPr lang="en-US" altLang="en-US" sz="4000" dirty="0">
                <a:latin typeface="Palatino Linotype" panose="02040502050505030304" pitchFamily="18" charset="0"/>
              </a:rPr>
              <a:t>Most used commands</a:t>
            </a:r>
          </a:p>
          <a:p>
            <a:pPr marL="457200" indent="-457200" eaLnBrk="1" hangingPunct="1">
              <a:buFont typeface="Wingdings" pitchFamily="2" charset="2"/>
              <a:buChar char="q"/>
            </a:pPr>
            <a:r>
              <a:rPr lang="en-US" altLang="en-US" sz="4000" dirty="0">
                <a:latin typeface="Palatino Linotype" panose="02040502050505030304" pitchFamily="18" charset="0"/>
              </a:rPr>
              <a:t>Scripts</a:t>
            </a:r>
          </a:p>
        </p:txBody>
      </p:sp>
      <p:pic>
        <p:nvPicPr>
          <p:cNvPr id="7" name="Picture 6" descr="http://upload.wikimedia.org/wikipedia/commons/thumb/3/35/Tux.svg/512px-Tux.svg.png">
            <a:extLst>
              <a:ext uri="{FF2B5EF4-FFF2-40B4-BE49-F238E27FC236}">
                <a16:creationId xmlns:a16="http://schemas.microsoft.com/office/drawing/2014/main" id="{5FD8F792-ED75-0845-8183-524601A52F1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474" y="1556792"/>
            <a:ext cx="2277486" cy="3024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>
            <a:extLst>
              <a:ext uri="{FF2B5EF4-FFF2-40B4-BE49-F238E27FC236}">
                <a16:creationId xmlns:a16="http://schemas.microsoft.com/office/drawing/2014/main" id="{55EE79EA-F767-A84D-B894-5134B27629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512" y="880269"/>
            <a:ext cx="8784975" cy="584970"/>
          </a:xfrm>
        </p:spPr>
        <p:txBody>
          <a:bodyPr/>
          <a:lstStyle/>
          <a:p>
            <a:r>
              <a:rPr lang="en-US" altLang="en-US" sz="2400" i="0" dirty="0">
                <a:latin typeface="Palatino Linotype" panose="02040502050505030304" pitchFamily="18" charset="0"/>
              </a:rPr>
              <a:t>The input/ output of a command may be sent (piped) to a file:</a:t>
            </a:r>
          </a:p>
        </p:txBody>
      </p:sp>
      <p:sp>
        <p:nvSpPr>
          <p:cNvPr id="41988" name="Text Box 4">
            <a:extLst>
              <a:ext uri="{FF2B5EF4-FFF2-40B4-BE49-F238E27FC236}">
                <a16:creationId xmlns:a16="http://schemas.microsoft.com/office/drawing/2014/main" id="{7588B110-41EA-8C4B-9714-5531827A70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895" y="2274749"/>
            <a:ext cx="3220915" cy="52322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Aft>
                <a:spcPct val="0"/>
              </a:spcAft>
              <a:buClrTx/>
              <a:buFontTx/>
              <a:buNone/>
            </a:pPr>
            <a:r>
              <a:rPr kumimoji="0" lang="en-US" altLang="en-US" sz="2800" dirty="0">
                <a:latin typeface="Courier New" panose="02070309020205020404" pitchFamily="49" charset="0"/>
                <a:hlinkClick r:id="rId2"/>
              </a:rPr>
              <a:t>ls</a:t>
            </a:r>
            <a:r>
              <a:rPr kumimoji="0" lang="en-US" altLang="en-US" sz="2800" dirty="0">
                <a:latin typeface="Courier New" panose="02070309020205020404" pitchFamily="49" charset="0"/>
              </a:rPr>
              <a:t> </a:t>
            </a:r>
            <a:r>
              <a:rPr kumimoji="0" lang="en-US" altLang="en-US" sz="2800" dirty="0">
                <a:solidFill>
                  <a:schemeClr val="bg1"/>
                </a:solidFill>
                <a:latin typeface="Courier New" panose="02070309020205020404" pitchFamily="49" charset="0"/>
              </a:rPr>
              <a:t>-l &gt; output</a:t>
            </a:r>
            <a:endParaRPr kumimoji="0" lang="en-US" altLang="en-US" sz="28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989" name="Text Box 5">
            <a:extLst>
              <a:ext uri="{FF2B5EF4-FFF2-40B4-BE49-F238E27FC236}">
                <a16:creationId xmlns:a16="http://schemas.microsoft.com/office/drawing/2014/main" id="{A533CF86-7DA0-C24E-B6E3-81EBBB4F6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2596" y="3021632"/>
            <a:ext cx="431372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Aft>
                <a:spcPct val="0"/>
              </a:spcAft>
              <a:buClrTx/>
              <a:buFontTx/>
              <a:buNone/>
            </a:pPr>
            <a:r>
              <a:rPr kumimoji="0" lang="en-US" altLang="en-US" sz="2000" dirty="0">
                <a:solidFill>
                  <a:schemeClr val="bg1"/>
                </a:solidFill>
                <a:latin typeface="Palatino Linotype" panose="02040502050505030304" pitchFamily="18" charset="0"/>
              </a:rPr>
              <a:t>“&gt;” is used to specify the output file</a:t>
            </a:r>
          </a:p>
        </p:txBody>
      </p:sp>
      <p:sp>
        <p:nvSpPr>
          <p:cNvPr id="41991" name="Freeform 7">
            <a:extLst>
              <a:ext uri="{FF2B5EF4-FFF2-40B4-BE49-F238E27FC236}">
                <a16:creationId xmlns:a16="http://schemas.microsoft.com/office/drawing/2014/main" id="{CC500A1A-D618-2049-AA1C-50CFB021130F}"/>
              </a:ext>
            </a:extLst>
          </p:cNvPr>
          <p:cNvSpPr>
            <a:spLocks/>
          </p:cNvSpPr>
          <p:nvPr/>
        </p:nvSpPr>
        <p:spPr bwMode="auto">
          <a:xfrm>
            <a:off x="1874318" y="2670607"/>
            <a:ext cx="2041525" cy="535111"/>
          </a:xfrm>
          <a:custGeom>
            <a:avLst/>
            <a:gdLst>
              <a:gd name="T0" fmla="*/ 1286 w 1286"/>
              <a:gd name="T1" fmla="*/ 281 h 281"/>
              <a:gd name="T2" fmla="*/ 0 w 1286"/>
              <a:gd name="T3" fmla="*/ 280 h 281"/>
              <a:gd name="T4" fmla="*/ 0 w 1286"/>
              <a:gd name="T5" fmla="*/ 0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86" h="281">
                <a:moveTo>
                  <a:pt x="1286" y="281"/>
                </a:moveTo>
                <a:lnTo>
                  <a:pt x="0" y="28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2">
            <a:extLst>
              <a:ext uri="{FF2B5EF4-FFF2-40B4-BE49-F238E27FC236}">
                <a16:creationId xmlns:a16="http://schemas.microsoft.com/office/drawing/2014/main" id="{FBC3AD17-95D3-3D41-A475-3CF12F8FB5F0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8" y="620688"/>
            <a:ext cx="8351837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F182E651-1FAD-744D-9646-700BEBFE33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2419" y="115794"/>
            <a:ext cx="458971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Redirecting Input / Output</a:t>
            </a:r>
            <a:endParaRPr lang="en-US" altLang="en-US" sz="2800" b="1" baseline="30000" dirty="0">
              <a:solidFill>
                <a:srgbClr val="FFFF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49F0BACD-5580-274D-8E56-76F9FFCF89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895" y="4266293"/>
            <a:ext cx="3220915" cy="52322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800" dirty="0">
                <a:latin typeface="Courier New" panose="02070309020205020404" pitchFamily="49" charset="0"/>
                <a:hlinkClick r:id="rId3"/>
              </a:rPr>
              <a:t>wc</a:t>
            </a:r>
            <a:r>
              <a:rPr kumimoji="0" lang="en-US" altLang="en-US" sz="280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2800" dirty="0">
                <a:solidFill>
                  <a:schemeClr val="bg1"/>
                </a:solidFill>
                <a:latin typeface="Courier New" panose="02070309020205020404" pitchFamily="49" charset="0"/>
              </a:rPr>
              <a:t>&lt;</a:t>
            </a:r>
            <a:r>
              <a:rPr kumimoji="0" lang="en-US" altLang="en-US" sz="280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2800" dirty="0">
                <a:solidFill>
                  <a:schemeClr val="bg1"/>
                </a:solidFill>
                <a:latin typeface="Courier New" panose="02070309020205020404" pitchFamily="49" charset="0"/>
              </a:rPr>
              <a:t>in</a:t>
            </a:r>
            <a:r>
              <a:rPr kumimoji="0" lang="en-US" altLang="en-US" sz="2800" dirty="0">
                <a:solidFill>
                  <a:schemeClr val="bg1"/>
                </a:solidFill>
                <a:latin typeface="Courier New" panose="02070309020205020404" pitchFamily="49" charset="0"/>
              </a:rPr>
              <a:t>put</a:t>
            </a:r>
            <a:endParaRPr kumimoji="0" lang="en-US" altLang="en-US" sz="28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" name="Text Box 5">
            <a:extLst>
              <a:ext uri="{FF2B5EF4-FFF2-40B4-BE49-F238E27FC236}">
                <a16:creationId xmlns:a16="http://schemas.microsoft.com/office/drawing/2014/main" id="{2BC789A9-ADDF-7940-B8B2-E50A0CCEFC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1843" y="5113044"/>
            <a:ext cx="431372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Aft>
                <a:spcPct val="0"/>
              </a:spcAft>
              <a:buClrTx/>
              <a:buFontTx/>
              <a:buNone/>
            </a:pPr>
            <a:r>
              <a:rPr kumimoji="0" lang="en-US" altLang="en-US" sz="2000" dirty="0">
                <a:solidFill>
                  <a:schemeClr val="bg1"/>
                </a:solidFill>
                <a:latin typeface="Palatino Linotype" panose="02040502050505030304" pitchFamily="18" charset="0"/>
              </a:rPr>
              <a:t>“&gt;” is used to specify the </a:t>
            </a:r>
            <a:r>
              <a:rPr lang="en-US" altLang="en-US" sz="2000" dirty="0">
                <a:solidFill>
                  <a:schemeClr val="bg1"/>
                </a:solidFill>
                <a:latin typeface="Palatino Linotype" panose="02040502050505030304" pitchFamily="18" charset="0"/>
              </a:rPr>
              <a:t>in</a:t>
            </a:r>
            <a:r>
              <a:rPr kumimoji="0" lang="en-US" altLang="en-US" sz="2000" dirty="0">
                <a:solidFill>
                  <a:schemeClr val="bg1"/>
                </a:solidFill>
                <a:latin typeface="Palatino Linotype" panose="02040502050505030304" pitchFamily="18" charset="0"/>
              </a:rPr>
              <a:t>put file</a:t>
            </a: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34B0B992-76B8-AC40-85D6-99893F4EF00B}"/>
              </a:ext>
            </a:extLst>
          </p:cNvPr>
          <p:cNvSpPr>
            <a:spLocks/>
          </p:cNvSpPr>
          <p:nvPr/>
        </p:nvSpPr>
        <p:spPr bwMode="auto">
          <a:xfrm>
            <a:off x="1221657" y="4674042"/>
            <a:ext cx="2041525" cy="639057"/>
          </a:xfrm>
          <a:custGeom>
            <a:avLst/>
            <a:gdLst>
              <a:gd name="T0" fmla="*/ 1286 w 1286"/>
              <a:gd name="T1" fmla="*/ 281 h 281"/>
              <a:gd name="T2" fmla="*/ 0 w 1286"/>
              <a:gd name="T3" fmla="*/ 280 h 281"/>
              <a:gd name="T4" fmla="*/ 0 w 1286"/>
              <a:gd name="T5" fmla="*/ 0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86" h="281">
                <a:moveTo>
                  <a:pt x="1286" y="281"/>
                </a:moveTo>
                <a:lnTo>
                  <a:pt x="0" y="28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CC14C4-ACB8-C142-8E0D-444207B5278E}"/>
              </a:ext>
            </a:extLst>
          </p:cNvPr>
          <p:cNvSpPr/>
          <p:nvPr/>
        </p:nvSpPr>
        <p:spPr>
          <a:xfrm>
            <a:off x="251520" y="3666219"/>
            <a:ext cx="9701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Input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238058-569F-5549-834A-29F5206B8E49}"/>
              </a:ext>
            </a:extLst>
          </p:cNvPr>
          <p:cNvSpPr/>
          <p:nvPr/>
        </p:nvSpPr>
        <p:spPr>
          <a:xfrm>
            <a:off x="251520" y="1615155"/>
            <a:ext cx="1208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598175"/>
      </p:ext>
    </p:extLst>
  </p:cSld>
  <p:clrMapOvr>
    <a:masterClrMapping/>
  </p:clrMapOvr>
  <p:transition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3">
            <a:extLst>
              <a:ext uri="{FF2B5EF4-FFF2-40B4-BE49-F238E27FC236}">
                <a16:creationId xmlns:a16="http://schemas.microsoft.com/office/drawing/2014/main" id="{90EB2543-0187-374F-9719-195E898976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2422" y="849500"/>
            <a:ext cx="8562665" cy="816407"/>
          </a:xfrm>
        </p:spPr>
        <p:txBody>
          <a:bodyPr/>
          <a:lstStyle/>
          <a:p>
            <a:r>
              <a:rPr lang="en-US" altLang="en-US" sz="2000" i="0" dirty="0">
                <a:latin typeface="Palatino Linotype" panose="02040502050505030304" pitchFamily="18" charset="0"/>
              </a:rPr>
              <a:t>Not as powerful as CMS Pipes but the same principle</a:t>
            </a:r>
          </a:p>
          <a:p>
            <a:r>
              <a:rPr lang="en-US" altLang="en-US" sz="2000" i="0" dirty="0">
                <a:latin typeface="Palatino Linotype" panose="02040502050505030304" pitchFamily="18" charset="0"/>
              </a:rPr>
              <a:t>The output of one command can become the input of another:</a:t>
            </a:r>
          </a:p>
          <a:p>
            <a:endParaRPr lang="en-US" altLang="en-US" sz="2000" i="0" dirty="0">
              <a:latin typeface="Palatino Linotype" panose="02040502050505030304" pitchFamily="18" charset="0"/>
            </a:endParaRPr>
          </a:p>
        </p:txBody>
      </p:sp>
      <p:sp>
        <p:nvSpPr>
          <p:cNvPr id="44036" name="Text Box 4">
            <a:extLst>
              <a:ext uri="{FF2B5EF4-FFF2-40B4-BE49-F238E27FC236}">
                <a16:creationId xmlns:a16="http://schemas.microsoft.com/office/drawing/2014/main" id="{CFB8789C-E9C9-6B40-9BA1-0D24C6A194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2700" y="3068960"/>
            <a:ext cx="4943595" cy="40011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Aft>
                <a:spcPct val="0"/>
              </a:spcAft>
              <a:buClrTx/>
              <a:buFontTx/>
              <a:buNone/>
            </a:pPr>
            <a:r>
              <a:rPr kumimoji="0" lang="en-US" altLang="en-US" sz="2000" dirty="0">
                <a:latin typeface="Courier New" panose="02070309020205020404" pitchFamily="49" charset="0"/>
                <a:hlinkClick r:id="rId2"/>
              </a:rPr>
              <a:t>ps</a:t>
            </a:r>
            <a:r>
              <a:rPr kumimoji="0" lang="en-US" altLang="en-US" sz="2000" dirty="0">
                <a:latin typeface="Courier New" panose="02070309020205020404" pitchFamily="49" charset="0"/>
              </a:rPr>
              <a:t> </a:t>
            </a:r>
            <a:r>
              <a:rPr kumimoji="0" lang="en-US" altLang="en-US" sz="2000" dirty="0">
                <a:solidFill>
                  <a:schemeClr val="bg1"/>
                </a:solidFill>
                <a:latin typeface="Courier New" panose="02070309020205020404" pitchFamily="49" charset="0"/>
              </a:rPr>
              <a:t>aux |</a:t>
            </a:r>
            <a:r>
              <a:rPr kumimoji="0" lang="en-US" altLang="en-US" sz="2000" dirty="0">
                <a:latin typeface="Courier New" panose="02070309020205020404" pitchFamily="49" charset="0"/>
              </a:rPr>
              <a:t> </a:t>
            </a:r>
            <a:r>
              <a:rPr kumimoji="0" lang="en-US" altLang="en-US" sz="2000" dirty="0">
                <a:latin typeface="Courier New" panose="02070309020205020404" pitchFamily="49" charset="0"/>
                <a:hlinkClick r:id="rId3"/>
              </a:rPr>
              <a:t>grep</a:t>
            </a:r>
            <a:r>
              <a:rPr kumimoji="0" lang="en-US" altLang="en-US" sz="2000" dirty="0">
                <a:latin typeface="Courier New" panose="02070309020205020404" pitchFamily="49" charset="0"/>
              </a:rPr>
              <a:t> </a:t>
            </a:r>
            <a:r>
              <a:rPr kumimoji="0"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</a:rPr>
              <a:t>netscape</a:t>
            </a:r>
            <a:r>
              <a:rPr kumimoji="0" lang="en-US" altLang="en-US" sz="2000" dirty="0">
                <a:solidFill>
                  <a:schemeClr val="bg1"/>
                </a:solidFill>
                <a:latin typeface="Courier New" panose="02070309020205020404" pitchFamily="49" charset="0"/>
              </a:rPr>
              <a:t> |</a:t>
            </a:r>
            <a:r>
              <a:rPr kumimoji="0" lang="en-US" altLang="en-US" sz="2000" dirty="0">
                <a:latin typeface="Courier New" panose="02070309020205020404" pitchFamily="49" charset="0"/>
              </a:rPr>
              <a:t> </a:t>
            </a:r>
            <a:r>
              <a:rPr kumimoji="0" lang="en-US" altLang="en-US" sz="2000" dirty="0">
                <a:latin typeface="Courier New" panose="02070309020205020404" pitchFamily="49" charset="0"/>
                <a:hlinkClick r:id="rId4"/>
              </a:rPr>
              <a:t>wc</a:t>
            </a:r>
            <a:r>
              <a:rPr kumimoji="0" lang="en-US" altLang="en-US" sz="2000" dirty="0">
                <a:latin typeface="Courier New" panose="02070309020205020404" pitchFamily="49" charset="0"/>
              </a:rPr>
              <a:t> </a:t>
            </a:r>
            <a:r>
              <a:rPr kumimoji="0" lang="en-US" altLang="en-US" sz="2000" dirty="0">
                <a:solidFill>
                  <a:schemeClr val="bg1"/>
                </a:solidFill>
                <a:latin typeface="Courier New" panose="02070309020205020404" pitchFamily="49" charset="0"/>
              </a:rPr>
              <a:t>-l</a:t>
            </a:r>
          </a:p>
        </p:txBody>
      </p:sp>
      <p:sp>
        <p:nvSpPr>
          <p:cNvPr id="44037" name="Text Box 5">
            <a:extLst>
              <a:ext uri="{FF2B5EF4-FFF2-40B4-BE49-F238E27FC236}">
                <a16:creationId xmlns:a16="http://schemas.microsoft.com/office/drawing/2014/main" id="{9881CA5C-3F85-3248-AC52-359F282817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288" y="3811910"/>
            <a:ext cx="24384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Aft>
                <a:spcPct val="0"/>
              </a:spcAft>
              <a:buClrTx/>
              <a:buFontTx/>
              <a:buNone/>
            </a:pPr>
            <a:r>
              <a:rPr kumimoji="0" lang="en-US" altLang="en-US" sz="1800" dirty="0">
                <a:solidFill>
                  <a:schemeClr val="bg1"/>
                </a:solidFill>
                <a:latin typeface="Palatino Linotype" panose="02040502050505030304" pitchFamily="18" charset="0"/>
              </a:rPr>
              <a:t>The output of the </a:t>
            </a:r>
            <a:r>
              <a:rPr kumimoji="0" lang="en-US" alt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kumimoji="0" lang="en-US" altLang="en-US" sz="1800" dirty="0">
                <a:solidFill>
                  <a:schemeClr val="bg1"/>
                </a:solidFill>
                <a:latin typeface="Palatino Linotype" panose="02040502050505030304" pitchFamily="18" charset="0"/>
              </a:rPr>
              <a:t> command is sent to grep</a:t>
            </a:r>
            <a:endParaRPr kumimoji="0" lang="en-US" altLang="en-US" sz="20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4038" name="Line 6">
            <a:extLst>
              <a:ext uri="{FF2B5EF4-FFF2-40B4-BE49-F238E27FC236}">
                <a16:creationId xmlns:a16="http://schemas.microsoft.com/office/drawing/2014/main" id="{6B2D6F6F-FA42-2546-BCAB-4A9A44FC6B3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39752" y="3353123"/>
            <a:ext cx="334963" cy="66833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9" name="Text Box 7">
            <a:extLst>
              <a:ext uri="{FF2B5EF4-FFF2-40B4-BE49-F238E27FC236}">
                <a16:creationId xmlns:a16="http://schemas.microsoft.com/office/drawing/2014/main" id="{96C32124-6391-3E45-B8F3-B73F00061A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4038" y="4504060"/>
            <a:ext cx="39465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Aft>
                <a:spcPct val="0"/>
              </a:spcAft>
              <a:buClrTx/>
              <a:buFontTx/>
              <a:buNone/>
            </a:pPr>
            <a:r>
              <a:rPr kumimoji="0" lang="en-US" altLang="en-US" sz="1800" dirty="0">
                <a:solidFill>
                  <a:schemeClr val="bg1"/>
                </a:solidFill>
                <a:latin typeface="Courier New" panose="02070309020205020404" pitchFamily="49" charset="0"/>
              </a:rPr>
              <a:t>grep</a:t>
            </a:r>
            <a:r>
              <a:rPr kumimoji="0" lang="en-US" altLang="en-US" sz="1800" dirty="0">
                <a:latin typeface="Times New Roman" panose="02020603050405020304" pitchFamily="18" charset="0"/>
              </a:rPr>
              <a:t> </a:t>
            </a:r>
            <a:r>
              <a:rPr kumimoji="0" lang="en-US" altLang="en-US" sz="1800" dirty="0">
                <a:solidFill>
                  <a:schemeClr val="bg1"/>
                </a:solidFill>
                <a:latin typeface="Palatino Linotype" panose="02040502050505030304" pitchFamily="18" charset="0"/>
              </a:rPr>
              <a:t>takes input and searches for “</a:t>
            </a:r>
            <a:r>
              <a:rPr kumimoji="0" lang="en-US" altLang="en-US" sz="1800" dirty="0" err="1">
                <a:solidFill>
                  <a:schemeClr val="bg1"/>
                </a:solidFill>
                <a:latin typeface="Palatino Linotype" panose="02040502050505030304" pitchFamily="18" charset="0"/>
              </a:rPr>
              <a:t>netscape</a:t>
            </a:r>
            <a:r>
              <a:rPr kumimoji="0" lang="en-US" altLang="en-US" sz="1800" dirty="0">
                <a:solidFill>
                  <a:schemeClr val="bg1"/>
                </a:solidFill>
                <a:latin typeface="Palatino Linotype" panose="02040502050505030304" pitchFamily="18" charset="0"/>
              </a:rPr>
              <a:t>” passing these lines </a:t>
            </a:r>
            <a:r>
              <a:rPr kumimoji="0" lang="en-US" altLang="en-US" sz="1800" dirty="0">
                <a:solidFill>
                  <a:schemeClr val="bg1"/>
                </a:solidFill>
                <a:latin typeface="Times New Roman" panose="02020603050405020304" pitchFamily="18" charset="0"/>
              </a:rPr>
              <a:t>to</a:t>
            </a:r>
            <a:r>
              <a:rPr kumimoji="0" lang="en-US" altLang="en-US" sz="1800" dirty="0">
                <a:latin typeface="Times New Roman" panose="02020603050405020304" pitchFamily="18" charset="0"/>
              </a:rPr>
              <a:t> </a:t>
            </a:r>
            <a:r>
              <a:rPr kumimoji="0" lang="en-US" altLang="en-US" sz="18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wc</a:t>
            </a:r>
            <a:endParaRPr kumimoji="0" lang="en-US" altLang="en-US" sz="20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040" name="Line 8">
            <a:extLst>
              <a:ext uri="{FF2B5EF4-FFF2-40B4-BE49-F238E27FC236}">
                <a16:creationId xmlns:a16="http://schemas.microsoft.com/office/drawing/2014/main" id="{143FB9AA-4AEF-3D48-9D02-ABDB526093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34213" y="3340273"/>
            <a:ext cx="0" cy="131286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1" name="Text Box 9">
            <a:extLst>
              <a:ext uri="{FF2B5EF4-FFF2-40B4-BE49-F238E27FC236}">
                <a16:creationId xmlns:a16="http://schemas.microsoft.com/office/drawing/2014/main" id="{38D694AF-EAFC-2D42-9B96-2FCF1F323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3026" y="3711898"/>
            <a:ext cx="2584450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Aft>
                <a:spcPct val="0"/>
              </a:spcAft>
              <a:buClrTx/>
              <a:buFontTx/>
              <a:buNone/>
            </a:pPr>
            <a:r>
              <a:rPr kumimoji="0" lang="en-US" altLang="en-US" sz="1800" dirty="0" err="1">
                <a:solidFill>
                  <a:schemeClr val="bg1"/>
                </a:solidFill>
                <a:latin typeface="Courier New" panose="02070309020205020404" pitchFamily="49" charset="0"/>
              </a:rPr>
              <a:t>wc</a:t>
            </a:r>
            <a:r>
              <a:rPr kumimoji="0" lang="en-US" altLang="en-US" sz="1800" dirty="0">
                <a:solidFill>
                  <a:schemeClr val="bg1"/>
                </a:solidFill>
                <a:latin typeface="Times New Roman" panose="02020603050405020304" pitchFamily="18" charset="0"/>
              </a:rPr>
              <a:t> takes this input and counts the lines its output going to the console</a:t>
            </a:r>
          </a:p>
        </p:txBody>
      </p:sp>
      <p:sp>
        <p:nvSpPr>
          <p:cNvPr id="44043" name="Line 11">
            <a:extLst>
              <a:ext uri="{FF2B5EF4-FFF2-40B4-BE49-F238E27FC236}">
                <a16:creationId xmlns:a16="http://schemas.microsoft.com/office/drawing/2014/main" id="{468FA9C0-2021-364A-933A-2FA754C2458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201126" y="3340423"/>
            <a:ext cx="358775" cy="43338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4" name="Text Box 12">
            <a:extLst>
              <a:ext uri="{FF2B5EF4-FFF2-40B4-BE49-F238E27FC236}">
                <a16:creationId xmlns:a16="http://schemas.microsoft.com/office/drawing/2014/main" id="{B724604D-1F67-2249-AD78-D3D9805B92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5376" y="2338710"/>
            <a:ext cx="26971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Aft>
                <a:spcPct val="0"/>
              </a:spcAft>
              <a:buClrTx/>
              <a:buFontTx/>
              <a:buNone/>
            </a:pPr>
            <a:r>
              <a:rPr kumimoji="0" lang="en-US" altLang="en-US" sz="1800" dirty="0">
                <a:solidFill>
                  <a:schemeClr val="bg1"/>
                </a:solidFill>
                <a:latin typeface="Times New Roman" panose="02020603050405020304" pitchFamily="18" charset="0"/>
              </a:rPr>
              <a:t>Like CMS Pipes, “|” is used to separate stages</a:t>
            </a:r>
          </a:p>
        </p:txBody>
      </p:sp>
      <p:sp>
        <p:nvSpPr>
          <p:cNvPr id="44045" name="Line 13">
            <a:extLst>
              <a:ext uri="{FF2B5EF4-FFF2-40B4-BE49-F238E27FC236}">
                <a16:creationId xmlns:a16="http://schemas.microsoft.com/office/drawing/2014/main" id="{309697BB-9390-7242-AB73-88EF63FE40B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43913" y="2660973"/>
            <a:ext cx="320675" cy="50641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2">
            <a:extLst>
              <a:ext uri="{FF2B5EF4-FFF2-40B4-BE49-F238E27FC236}">
                <a16:creationId xmlns:a16="http://schemas.microsoft.com/office/drawing/2014/main" id="{69CE840E-11FA-334B-A1BF-1B9C68DF6DB6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8" y="620688"/>
            <a:ext cx="8351837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5A3AB3A4-19D5-9345-8038-D9E4CFF547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5007" y="93350"/>
            <a:ext cx="578235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Connecting commands with Pipes</a:t>
            </a:r>
            <a:endParaRPr lang="en-US" altLang="en-US" sz="2800" b="1" baseline="30000" dirty="0">
              <a:solidFill>
                <a:srgbClr val="FFFF0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572865"/>
      </p:ext>
    </p:extLst>
  </p:cSld>
  <p:clrMapOvr>
    <a:masterClrMapping/>
  </p:clrMapOvr>
  <p:transition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>
            <a:extLst>
              <a:ext uri="{FF2B5EF4-FFF2-40B4-BE49-F238E27FC236}">
                <a16:creationId xmlns:a16="http://schemas.microsoft.com/office/drawing/2014/main" id="{E8F80BB0-F3A7-1344-8A64-70E8C14EE4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512" y="1556792"/>
            <a:ext cx="8696672" cy="2677161"/>
          </a:xfrm>
        </p:spPr>
        <p:txBody>
          <a:bodyPr/>
          <a:lstStyle/>
          <a:p>
            <a:r>
              <a:rPr lang="en-US" altLang="en-US" sz="2400" b="1" i="0" dirty="0">
                <a:latin typeface="Palatino Linotype" panose="02040502050505030304" pitchFamily="18" charset="0"/>
              </a:rPr>
              <a:t>Command options allow you to control a command to a certain degree</a:t>
            </a:r>
          </a:p>
          <a:p>
            <a:r>
              <a:rPr lang="en-US" altLang="en-US" sz="2000" b="1" i="0" u="sng" dirty="0">
                <a:latin typeface="Palatino Linotype" panose="02040502050505030304" pitchFamily="18" charset="0"/>
              </a:rPr>
              <a:t>Conventions: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en-US" sz="2000" dirty="0">
                <a:latin typeface="Palatino Linotype" panose="02040502050505030304" pitchFamily="18" charset="0"/>
              </a:rPr>
              <a:t>Usually being with a single dash and are a single letter </a:t>
            </a:r>
            <a:r>
              <a:rPr lang="en-US" altLang="en-US" sz="2000" dirty="0"/>
              <a:t>(“</a:t>
            </a:r>
            <a:r>
              <a:rPr lang="en-US" altLang="en-US" sz="2000" dirty="0">
                <a:latin typeface="Courier New" panose="02070309020205020404" pitchFamily="49" charset="0"/>
              </a:rPr>
              <a:t>-l</a:t>
            </a:r>
            <a:r>
              <a:rPr lang="en-US" altLang="en-US" sz="2000" dirty="0"/>
              <a:t>”)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en-US" sz="2000" dirty="0">
                <a:latin typeface="Palatino Linotype" panose="02040502050505030304" pitchFamily="18" charset="0"/>
              </a:rPr>
              <a:t>Sometimes have double dashes followed by a keyword </a:t>
            </a:r>
            <a:r>
              <a:rPr lang="en-US" altLang="en-US" sz="2000" dirty="0"/>
              <a:t>(“</a:t>
            </a:r>
            <a:r>
              <a:rPr lang="en-US" altLang="en-US" sz="2000" dirty="0">
                <a:latin typeface="Courier New" panose="02070309020205020404" pitchFamily="49" charset="0"/>
              </a:rPr>
              <a:t>--help</a:t>
            </a:r>
            <a:r>
              <a:rPr lang="en-US" altLang="en-US" sz="2000" dirty="0"/>
              <a:t>”)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en-US" sz="2000" dirty="0">
                <a:latin typeface="Palatino Linotype" panose="02040502050505030304" pitchFamily="18" charset="0"/>
              </a:rPr>
              <a:t>Sometimes follow no pattern at all</a:t>
            </a:r>
          </a:p>
        </p:txBody>
      </p:sp>
      <p:sp>
        <p:nvSpPr>
          <p:cNvPr id="4" name="Line 2">
            <a:extLst>
              <a:ext uri="{FF2B5EF4-FFF2-40B4-BE49-F238E27FC236}">
                <a16:creationId xmlns:a16="http://schemas.microsoft.com/office/drawing/2014/main" id="{2F93C665-7204-6644-8CDF-0E416225D3C1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8" y="620688"/>
            <a:ext cx="8351837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DDF7933C-C30B-0A40-858A-D8E2F4ACD2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800" y="97468"/>
            <a:ext cx="332975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Command Options</a:t>
            </a:r>
            <a:endParaRPr lang="en-US" altLang="en-US" sz="2800" b="1" baseline="30000" dirty="0">
              <a:solidFill>
                <a:srgbClr val="FFFF0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777921"/>
      </p:ext>
    </p:extLst>
  </p:cSld>
  <p:clrMapOvr>
    <a:masterClrMapping/>
  </p:clrMapOvr>
  <p:transition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3">
            <a:extLst>
              <a:ext uri="{FF2B5EF4-FFF2-40B4-BE49-F238E27FC236}">
                <a16:creationId xmlns:a16="http://schemas.microsoft.com/office/drawing/2014/main" id="{4E4A77A2-E7F1-3740-90A9-F8ACB3EB53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1520" y="1772816"/>
            <a:ext cx="8640961" cy="2592288"/>
          </a:xfrm>
        </p:spPr>
        <p:txBody>
          <a:bodyPr/>
          <a:lstStyle/>
          <a:p>
            <a:r>
              <a:rPr lang="en-US" altLang="en-US" sz="2800" b="1" dirty="0">
                <a:latin typeface="Courier New" panose="02070309020205020404" pitchFamily="49" charset="0"/>
                <a:hlinkClick r:id="rId2"/>
              </a:rPr>
              <a:t>$pwd</a:t>
            </a:r>
            <a:r>
              <a:rPr lang="en-US" altLang="en-US" sz="2800" b="1" dirty="0"/>
              <a:t>    </a:t>
            </a:r>
            <a:r>
              <a:rPr lang="en-US" altLang="en-US" sz="2800" dirty="0"/>
              <a:t>- </a:t>
            </a:r>
            <a:r>
              <a:rPr lang="en-US" altLang="en-US" sz="2800" dirty="0">
                <a:latin typeface="Palatino Linotype" panose="02040502050505030304" pitchFamily="18" charset="0"/>
              </a:rPr>
              <a:t>print (display) the working directory</a:t>
            </a:r>
          </a:p>
          <a:p>
            <a:r>
              <a:rPr lang="en-US" altLang="en-US" sz="2800" b="1" dirty="0">
                <a:latin typeface="Courier New" panose="02070309020205020404" pitchFamily="49" charset="0"/>
                <a:hlinkClick r:id="rId3"/>
              </a:rPr>
              <a:t>$cd</a:t>
            </a:r>
            <a:r>
              <a:rPr lang="en-US" altLang="en-US" sz="2800" b="1" dirty="0"/>
              <a:t> </a:t>
            </a:r>
            <a:r>
              <a:rPr lang="en-US" altLang="en-US" sz="2800" b="1" i="1" dirty="0"/>
              <a:t>&lt;</a:t>
            </a:r>
            <a:r>
              <a:rPr lang="en-US" altLang="en-US" sz="2800" b="1" i="1" dirty="0" err="1">
                <a:latin typeface="Courier New" panose="02070309020205020404" pitchFamily="49" charset="0"/>
              </a:rPr>
              <a:t>dir</a:t>
            </a:r>
            <a:r>
              <a:rPr lang="en-US" altLang="en-US" sz="2800" b="1" i="1" dirty="0">
                <a:latin typeface="Courier New" panose="02070309020205020404" pitchFamily="49" charset="0"/>
              </a:rPr>
              <a:t>&gt;</a:t>
            </a:r>
            <a:r>
              <a:rPr lang="en-US" altLang="en-US" sz="2800" b="1" dirty="0"/>
              <a:t> </a:t>
            </a:r>
            <a:r>
              <a:rPr lang="en-US" altLang="en-US" sz="2800" dirty="0"/>
              <a:t>- </a:t>
            </a:r>
            <a:r>
              <a:rPr lang="en-US" altLang="en-US" sz="2800" dirty="0">
                <a:latin typeface="Palatino Linotype" panose="02040502050505030304" pitchFamily="18" charset="0"/>
              </a:rPr>
              <a:t>change the current working directory to </a:t>
            </a:r>
            <a:r>
              <a:rPr lang="en-US" altLang="en-US" sz="2800" i="1" dirty="0" err="1">
                <a:latin typeface="Palatino Linotype" panose="02040502050505030304" pitchFamily="18" charset="0"/>
              </a:rPr>
              <a:t>dir</a:t>
            </a:r>
            <a:endParaRPr lang="en-US" altLang="en-US" sz="2800" dirty="0">
              <a:latin typeface="Palatino Linotype" panose="02040502050505030304" pitchFamily="18" charset="0"/>
            </a:endParaRPr>
          </a:p>
          <a:p>
            <a:r>
              <a:rPr lang="en-US" altLang="en-US" sz="2800" b="1" dirty="0">
                <a:latin typeface="Courier New" panose="02070309020205020404" pitchFamily="49" charset="0"/>
                <a:hlinkClick r:id="rId4"/>
              </a:rPr>
              <a:t>$ls</a:t>
            </a:r>
            <a:r>
              <a:rPr lang="en-US" altLang="en-US" sz="2800" b="1" dirty="0"/>
              <a:t>     </a:t>
            </a:r>
            <a:r>
              <a:rPr lang="en-US" altLang="en-US" sz="2800" dirty="0"/>
              <a:t>- </a:t>
            </a:r>
            <a:r>
              <a:rPr lang="en-US" altLang="en-US" sz="2800" dirty="0">
                <a:latin typeface="Palatino Linotype" panose="02040502050505030304" pitchFamily="18" charset="0"/>
              </a:rPr>
              <a:t>list the files in the current working directory</a:t>
            </a:r>
          </a:p>
          <a:p>
            <a:r>
              <a:rPr lang="en-US" altLang="en-US" sz="2800" b="1" dirty="0">
                <a:latin typeface="Courier New" panose="02070309020205020404" pitchFamily="49" charset="0"/>
                <a:hlinkClick r:id="rId4"/>
              </a:rPr>
              <a:t>$ls</a:t>
            </a:r>
            <a:r>
              <a:rPr lang="en-US" altLang="en-US" sz="2800" b="1" dirty="0">
                <a:latin typeface="Courier New" panose="02070309020205020404" pitchFamily="49" charset="0"/>
              </a:rPr>
              <a:t> -l </a:t>
            </a:r>
            <a:r>
              <a:rPr lang="en-US" altLang="en-US" sz="2800" dirty="0"/>
              <a:t>- </a:t>
            </a:r>
            <a:r>
              <a:rPr lang="en-US" altLang="en-US" sz="2800" dirty="0">
                <a:latin typeface="Palatino Linotype" panose="02040502050505030304" pitchFamily="18" charset="0"/>
              </a:rPr>
              <a:t>list the files in the current working directory in long format</a:t>
            </a:r>
          </a:p>
        </p:txBody>
      </p:sp>
      <p:sp>
        <p:nvSpPr>
          <p:cNvPr id="4" name="Line 2">
            <a:extLst>
              <a:ext uri="{FF2B5EF4-FFF2-40B4-BE49-F238E27FC236}">
                <a16:creationId xmlns:a16="http://schemas.microsoft.com/office/drawing/2014/main" id="{9512AC8F-9F95-D245-A21B-8EF2139C4CF4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8" y="620688"/>
            <a:ext cx="8351837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02721924-5DDC-B041-8493-2EB59966EA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800" y="97468"/>
            <a:ext cx="359906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Common Command</a:t>
            </a:r>
            <a:endParaRPr lang="en-US" altLang="en-US" sz="2800" b="1" baseline="30000" dirty="0">
              <a:solidFill>
                <a:srgbClr val="FFFF0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637299"/>
      </p:ext>
    </p:extLst>
  </p:cSld>
  <p:clrMapOvr>
    <a:masterClrMapping/>
  </p:clrMapOvr>
  <p:transition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>
            <a:extLst>
              <a:ext uri="{FF2B5EF4-FFF2-40B4-BE49-F238E27FC236}">
                <a16:creationId xmlns:a16="http://schemas.microsoft.com/office/drawing/2014/main" id="{D6C2A568-ABB2-264C-8070-115F80F47D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8325" y="1268760"/>
            <a:ext cx="8178800" cy="41719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dirty="0">
                <a:latin typeface="Courier New" panose="02070309020205020404" pitchFamily="49" charset="0"/>
                <a:hlinkClick r:id="rId2"/>
              </a:rPr>
              <a:t>cp</a:t>
            </a:r>
            <a:r>
              <a:rPr lang="en-US" altLang="en-US" sz="2800" dirty="0"/>
              <a:t> </a:t>
            </a:r>
            <a:r>
              <a:rPr lang="en-US" altLang="en-US" sz="2800" i="1" dirty="0">
                <a:latin typeface="Courier New" panose="02070309020205020404" pitchFamily="49" charset="0"/>
              </a:rPr>
              <a:t>&lt;</a:t>
            </a:r>
            <a:r>
              <a:rPr lang="en-US" altLang="en-US" sz="2800" i="1" dirty="0" err="1">
                <a:latin typeface="Courier New" panose="02070309020205020404" pitchFamily="49" charset="0"/>
              </a:rPr>
              <a:t>fromfile</a:t>
            </a:r>
            <a:r>
              <a:rPr lang="en-US" altLang="en-US" sz="2800" i="1" dirty="0">
                <a:latin typeface="Courier New" panose="02070309020205020404" pitchFamily="49" charset="0"/>
              </a:rPr>
              <a:t>&gt; &lt;</a:t>
            </a:r>
            <a:r>
              <a:rPr lang="en-US" altLang="en-US" sz="2800" i="1" dirty="0" err="1">
                <a:latin typeface="Courier New" panose="02070309020205020404" pitchFamily="49" charset="0"/>
              </a:rPr>
              <a:t>tofile</a:t>
            </a:r>
            <a:r>
              <a:rPr lang="en-US" altLang="en-US" sz="2800" i="1" dirty="0">
                <a:latin typeface="Courier New" panose="02070309020205020404" pitchFamily="49" charset="0"/>
              </a:rPr>
              <a:t>&gt;</a:t>
            </a:r>
            <a:endParaRPr lang="en-US" altLang="en-US" sz="2800" i="1" dirty="0"/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latin typeface="Palatino Linotype" panose="02040502050505030304" pitchFamily="18" charset="0"/>
              </a:rPr>
              <a:t>Copy from the &lt;</a:t>
            </a:r>
            <a:r>
              <a:rPr lang="en-US" altLang="en-US" sz="2400" dirty="0" err="1">
                <a:latin typeface="Palatino Linotype" panose="02040502050505030304" pitchFamily="18" charset="0"/>
              </a:rPr>
              <a:t>fromfile</a:t>
            </a:r>
            <a:r>
              <a:rPr lang="en-US" altLang="en-US" sz="2400" dirty="0">
                <a:latin typeface="Palatino Linotype" panose="02040502050505030304" pitchFamily="18" charset="0"/>
              </a:rPr>
              <a:t>&gt; to the &lt;</a:t>
            </a:r>
            <a:r>
              <a:rPr lang="en-US" altLang="en-US" sz="2400" dirty="0" err="1">
                <a:latin typeface="Palatino Linotype" panose="02040502050505030304" pitchFamily="18" charset="0"/>
              </a:rPr>
              <a:t>tofile</a:t>
            </a:r>
            <a:r>
              <a:rPr lang="en-US" altLang="en-US" sz="2400" dirty="0">
                <a:latin typeface="Palatino Linotype" panose="02040502050505030304" pitchFamily="18" charset="0"/>
              </a:rPr>
              <a:t>&gt; </a:t>
            </a:r>
          </a:p>
          <a:p>
            <a:pPr>
              <a:lnSpc>
                <a:spcPct val="90000"/>
              </a:lnSpc>
            </a:pPr>
            <a:r>
              <a:rPr lang="en-US" altLang="en-US" sz="2800" dirty="0">
                <a:latin typeface="Courier New" panose="02070309020205020404" pitchFamily="49" charset="0"/>
                <a:hlinkClick r:id="rId3"/>
              </a:rPr>
              <a:t>mv</a:t>
            </a:r>
            <a:r>
              <a:rPr lang="en-US" altLang="en-US" sz="2800" dirty="0">
                <a:latin typeface="Courier New" panose="02070309020205020404" pitchFamily="49" charset="0"/>
              </a:rPr>
              <a:t> </a:t>
            </a:r>
            <a:r>
              <a:rPr lang="en-US" altLang="en-US" sz="2800" i="1" dirty="0">
                <a:latin typeface="Courier New" panose="02070309020205020404" pitchFamily="49" charset="0"/>
              </a:rPr>
              <a:t>&lt;</a:t>
            </a:r>
            <a:r>
              <a:rPr lang="en-US" altLang="en-US" sz="2800" i="1" dirty="0" err="1">
                <a:latin typeface="Courier New" panose="02070309020205020404" pitchFamily="49" charset="0"/>
              </a:rPr>
              <a:t>fromfile</a:t>
            </a:r>
            <a:r>
              <a:rPr lang="en-US" altLang="en-US" sz="2800" i="1" dirty="0">
                <a:latin typeface="Courier New" panose="02070309020205020404" pitchFamily="49" charset="0"/>
              </a:rPr>
              <a:t>&gt; &lt;</a:t>
            </a:r>
            <a:r>
              <a:rPr lang="en-US" altLang="en-US" sz="2800" i="1" dirty="0" err="1">
                <a:latin typeface="Courier New" panose="02070309020205020404" pitchFamily="49" charset="0"/>
              </a:rPr>
              <a:t>tofile</a:t>
            </a:r>
            <a:r>
              <a:rPr lang="en-US" altLang="en-US" sz="2800" i="1" dirty="0">
                <a:latin typeface="Courier New" panose="02070309020205020404" pitchFamily="49" charset="0"/>
              </a:rPr>
              <a:t>&gt;</a:t>
            </a:r>
            <a:endParaRPr lang="en-US" altLang="en-US" sz="2800" dirty="0"/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latin typeface="Palatino Linotype" panose="02040502050505030304" pitchFamily="18" charset="0"/>
              </a:rPr>
              <a:t>Move/rename the &lt;</a:t>
            </a:r>
            <a:r>
              <a:rPr lang="en-US" altLang="en-US" sz="2400" dirty="0" err="1">
                <a:latin typeface="Palatino Linotype" panose="02040502050505030304" pitchFamily="18" charset="0"/>
              </a:rPr>
              <a:t>fromfile</a:t>
            </a:r>
            <a:r>
              <a:rPr lang="en-US" altLang="en-US" sz="2400" dirty="0">
                <a:latin typeface="Palatino Linotype" panose="02040502050505030304" pitchFamily="18" charset="0"/>
              </a:rPr>
              <a:t>&gt; to the &lt;</a:t>
            </a:r>
            <a:r>
              <a:rPr lang="en-US" altLang="en-US" sz="2400" dirty="0" err="1">
                <a:latin typeface="Palatino Linotype" panose="02040502050505030304" pitchFamily="18" charset="0"/>
              </a:rPr>
              <a:t>tofile</a:t>
            </a:r>
            <a:r>
              <a:rPr lang="en-US" altLang="en-US" sz="2400" dirty="0">
                <a:latin typeface="Palatino Linotype" panose="02040502050505030304" pitchFamily="18" charset="0"/>
              </a:rPr>
              <a:t>&gt;</a:t>
            </a:r>
          </a:p>
          <a:p>
            <a:pPr>
              <a:lnSpc>
                <a:spcPct val="90000"/>
              </a:lnSpc>
            </a:pPr>
            <a:r>
              <a:rPr lang="en-US" altLang="en-US" sz="2800" dirty="0">
                <a:latin typeface="Courier New" panose="02070309020205020404" pitchFamily="49" charset="0"/>
                <a:hlinkClick r:id="rId4"/>
              </a:rPr>
              <a:t>rm</a:t>
            </a:r>
            <a:r>
              <a:rPr lang="en-US" altLang="en-US" sz="2800" dirty="0">
                <a:latin typeface="Courier New" panose="02070309020205020404" pitchFamily="49" charset="0"/>
              </a:rPr>
              <a:t> </a:t>
            </a:r>
            <a:r>
              <a:rPr lang="en-US" altLang="en-US" sz="2800" i="1" dirty="0">
                <a:latin typeface="Courier New" panose="02070309020205020404" pitchFamily="49" charset="0"/>
              </a:rPr>
              <a:t>&lt;file&gt;</a:t>
            </a:r>
            <a:endParaRPr lang="en-US" altLang="en-US" sz="2800" dirty="0"/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latin typeface="Palatino Linotype" panose="02040502050505030304" pitchFamily="18" charset="0"/>
              </a:rPr>
              <a:t>Remove the file named &lt;file&gt;</a:t>
            </a:r>
          </a:p>
          <a:p>
            <a:pPr>
              <a:lnSpc>
                <a:spcPct val="90000"/>
              </a:lnSpc>
            </a:pPr>
            <a:r>
              <a:rPr lang="en-US" altLang="en-US" sz="2800" dirty="0">
                <a:latin typeface="Courier New" panose="02070309020205020404" pitchFamily="49" charset="0"/>
                <a:hlinkClick r:id="rId5"/>
              </a:rPr>
              <a:t>mkdir</a:t>
            </a:r>
            <a:r>
              <a:rPr lang="en-US" altLang="en-US" sz="2800" dirty="0">
                <a:latin typeface="Courier New" panose="02070309020205020404" pitchFamily="49" charset="0"/>
              </a:rPr>
              <a:t> </a:t>
            </a:r>
            <a:r>
              <a:rPr lang="en-US" altLang="en-US" sz="2800" i="1" dirty="0">
                <a:latin typeface="Courier New" panose="02070309020205020404" pitchFamily="49" charset="0"/>
              </a:rPr>
              <a:t>&lt;</a:t>
            </a:r>
            <a:r>
              <a:rPr lang="en-US" altLang="en-US" sz="2800" i="1" dirty="0" err="1">
                <a:latin typeface="Courier New" panose="02070309020205020404" pitchFamily="49" charset="0"/>
              </a:rPr>
              <a:t>newdir</a:t>
            </a:r>
            <a:r>
              <a:rPr lang="en-US" altLang="en-US" sz="2800" i="1" dirty="0">
                <a:latin typeface="Courier New" panose="02070309020205020404" pitchFamily="49" charset="0"/>
              </a:rPr>
              <a:t>&gt;</a:t>
            </a:r>
            <a:endParaRPr lang="en-US" altLang="en-US" sz="2800" dirty="0"/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latin typeface="Palatino Linotype" panose="02040502050505030304" pitchFamily="18" charset="0"/>
              </a:rPr>
              <a:t>Make a new directory called &lt;</a:t>
            </a:r>
            <a:r>
              <a:rPr lang="en-US" altLang="en-US" sz="2400" dirty="0" err="1">
                <a:latin typeface="Palatino Linotype" panose="02040502050505030304" pitchFamily="18" charset="0"/>
              </a:rPr>
              <a:t>newdir</a:t>
            </a:r>
            <a:r>
              <a:rPr lang="en-US" altLang="en-US" sz="2400" dirty="0">
                <a:latin typeface="Palatino Linotype" panose="02040502050505030304" pitchFamily="18" charset="0"/>
              </a:rPr>
              <a:t>&gt;</a:t>
            </a:r>
          </a:p>
          <a:p>
            <a:pPr>
              <a:lnSpc>
                <a:spcPct val="90000"/>
              </a:lnSpc>
            </a:pPr>
            <a:r>
              <a:rPr lang="en-US" altLang="en-US" sz="2800" dirty="0">
                <a:latin typeface="Courier New" panose="02070309020205020404" pitchFamily="49" charset="0"/>
                <a:hlinkClick r:id="rId5"/>
              </a:rPr>
              <a:t>rmdir</a:t>
            </a:r>
            <a:r>
              <a:rPr lang="en-US" altLang="en-US" sz="2800" dirty="0">
                <a:latin typeface="Courier New" panose="02070309020205020404" pitchFamily="49" charset="0"/>
              </a:rPr>
              <a:t> </a:t>
            </a:r>
            <a:r>
              <a:rPr lang="en-US" altLang="en-US" sz="2800" i="1" dirty="0">
                <a:latin typeface="Courier New" panose="02070309020205020404" pitchFamily="49" charset="0"/>
              </a:rPr>
              <a:t>&lt;</a:t>
            </a:r>
            <a:r>
              <a:rPr lang="en-US" altLang="en-US" sz="2800" i="1" dirty="0" err="1">
                <a:latin typeface="Courier New" panose="02070309020205020404" pitchFamily="49" charset="0"/>
              </a:rPr>
              <a:t>dir</a:t>
            </a:r>
            <a:r>
              <a:rPr lang="en-US" altLang="en-US" sz="2800" i="1" dirty="0">
                <a:latin typeface="Courier New" panose="02070309020205020404" pitchFamily="49" charset="0"/>
              </a:rPr>
              <a:t>&gt;</a:t>
            </a:r>
            <a:endParaRPr lang="en-US" altLang="en-US" sz="2800" i="1" dirty="0"/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latin typeface="Palatino Linotype" panose="02040502050505030304" pitchFamily="18" charset="0"/>
              </a:rPr>
              <a:t>Remove an (empty) directory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4" name="Line 2">
            <a:extLst>
              <a:ext uri="{FF2B5EF4-FFF2-40B4-BE49-F238E27FC236}">
                <a16:creationId xmlns:a16="http://schemas.microsoft.com/office/drawing/2014/main" id="{D3D51D91-332A-C841-B6CA-236F00948FD2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8" y="620688"/>
            <a:ext cx="8351837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BAD01BFE-B632-2843-9ADE-7C9D8407C9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800" y="97468"/>
            <a:ext cx="277031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File Commands</a:t>
            </a:r>
            <a:endParaRPr lang="en-US" altLang="en-US" sz="2800" b="1" baseline="30000" dirty="0">
              <a:solidFill>
                <a:srgbClr val="FFFF0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690078"/>
      </p:ext>
    </p:extLst>
  </p:cSld>
  <p:clrMapOvr>
    <a:masterClrMapping/>
  </p:clrMapOvr>
  <p:transition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3">
            <a:extLst>
              <a:ext uri="{FF2B5EF4-FFF2-40B4-BE49-F238E27FC236}">
                <a16:creationId xmlns:a16="http://schemas.microsoft.com/office/drawing/2014/main" id="{7BDDC487-C52C-DC40-90B4-EBEC77742D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8325" y="548680"/>
            <a:ext cx="8178800" cy="43924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dirty="0">
                <a:latin typeface="Courier New" panose="02070309020205020404" pitchFamily="49" charset="0"/>
                <a:hlinkClick r:id="rId2"/>
              </a:rPr>
              <a:t>who</a:t>
            </a:r>
            <a:endParaRPr lang="en-US" altLang="en-US" sz="2800" dirty="0"/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latin typeface="Palatino Linotype" panose="02040502050505030304" pitchFamily="18" charset="0"/>
              </a:rPr>
              <a:t>List who is currently logged on to the system</a:t>
            </a:r>
          </a:p>
          <a:p>
            <a:pPr>
              <a:lnSpc>
                <a:spcPct val="90000"/>
              </a:lnSpc>
            </a:pPr>
            <a:r>
              <a:rPr lang="en-US" altLang="en-US" sz="2800" dirty="0">
                <a:latin typeface="Courier New" panose="02070309020205020404" pitchFamily="49" charset="0"/>
                <a:hlinkClick r:id="rId3"/>
              </a:rPr>
              <a:t>whoami</a:t>
            </a:r>
            <a:endParaRPr lang="en-US" altLang="en-US" sz="2800" dirty="0"/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latin typeface="Palatino Linotype" panose="02040502050505030304" pitchFamily="18" charset="0"/>
              </a:rPr>
              <a:t>Report what user you are logged on as</a:t>
            </a:r>
          </a:p>
          <a:p>
            <a:pPr>
              <a:lnSpc>
                <a:spcPct val="90000"/>
              </a:lnSpc>
            </a:pPr>
            <a:r>
              <a:rPr lang="en-US" altLang="en-US" sz="2800" dirty="0">
                <a:latin typeface="Courier New" panose="02070309020205020404" pitchFamily="49" charset="0"/>
                <a:hlinkClick r:id="rId4"/>
              </a:rPr>
              <a:t>ps</a:t>
            </a:r>
            <a:endParaRPr lang="en-US" altLang="en-US" sz="2800" dirty="0"/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latin typeface="Palatino Linotype" panose="02040502050505030304" pitchFamily="18" charset="0"/>
              </a:rPr>
              <a:t>List your </a:t>
            </a:r>
            <a:r>
              <a:rPr lang="en-US" altLang="en-US" sz="2400" dirty="0">
                <a:hlinkClick r:id="" action="ppaction://noaction"/>
              </a:rPr>
              <a:t>processes</a:t>
            </a:r>
            <a:r>
              <a:rPr lang="en-US" altLang="en-US" sz="2400" dirty="0"/>
              <a:t> </a:t>
            </a:r>
            <a:r>
              <a:rPr lang="en-US" altLang="en-US" sz="2400" dirty="0">
                <a:latin typeface="Palatino Linotype" panose="02040502050505030304" pitchFamily="18" charset="0"/>
              </a:rPr>
              <a:t>on the system</a:t>
            </a:r>
          </a:p>
          <a:p>
            <a:pPr>
              <a:lnSpc>
                <a:spcPct val="90000"/>
              </a:lnSpc>
            </a:pPr>
            <a:r>
              <a:rPr lang="en-US" altLang="en-US" sz="2800" dirty="0">
                <a:latin typeface="Courier New" panose="02070309020205020404" pitchFamily="49" charset="0"/>
                <a:hlinkClick r:id="rId4"/>
              </a:rPr>
              <a:t>ps</a:t>
            </a:r>
            <a:r>
              <a:rPr lang="en-US" altLang="en-US" sz="2800" dirty="0">
                <a:latin typeface="Courier New" panose="02070309020205020404" pitchFamily="49" charset="0"/>
              </a:rPr>
              <a:t> aux</a:t>
            </a:r>
            <a:endParaRPr lang="en-US" altLang="en-US" sz="2800" dirty="0"/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latin typeface="Palatino Linotype" panose="02040502050505030304" pitchFamily="18" charset="0"/>
              </a:rPr>
              <a:t>List all the processes on the system</a:t>
            </a:r>
          </a:p>
          <a:p>
            <a:pPr>
              <a:lnSpc>
                <a:spcPct val="90000"/>
              </a:lnSpc>
            </a:pPr>
            <a:r>
              <a:rPr lang="en-US" altLang="en-US" sz="2800" dirty="0">
                <a:latin typeface="Courier New" panose="02070309020205020404" pitchFamily="49" charset="0"/>
                <a:hlinkClick r:id="rId5"/>
              </a:rPr>
              <a:t>echo</a:t>
            </a:r>
            <a:r>
              <a:rPr lang="en-US" altLang="en-US" sz="2800" dirty="0">
                <a:latin typeface="Courier New" panose="02070309020205020404" pitchFamily="49" charset="0"/>
              </a:rPr>
              <a:t> </a:t>
            </a:r>
            <a:r>
              <a:rPr lang="en-US" altLang="en-US" sz="2800" i="1" dirty="0">
                <a:latin typeface="Courier New" panose="02070309020205020404" pitchFamily="49" charset="0"/>
              </a:rPr>
              <a:t>“A string to be echoed”</a:t>
            </a:r>
            <a:endParaRPr lang="en-US" altLang="en-US" sz="2800" i="1" dirty="0"/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latin typeface="Palatino Linotype" panose="02040502050505030304" pitchFamily="18" charset="0"/>
              </a:rPr>
              <a:t>Echo a string (or list of arguments) to the terminal</a:t>
            </a:r>
          </a:p>
        </p:txBody>
      </p:sp>
      <p:sp>
        <p:nvSpPr>
          <p:cNvPr id="4" name="Line 2">
            <a:extLst>
              <a:ext uri="{FF2B5EF4-FFF2-40B4-BE49-F238E27FC236}">
                <a16:creationId xmlns:a16="http://schemas.microsoft.com/office/drawing/2014/main" id="{60AC88A0-D42E-A046-AA96-F47E6E05EDC1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8" y="620688"/>
            <a:ext cx="8351837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635056A9-43E9-2E45-8477-B4C6101600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800" y="97468"/>
            <a:ext cx="302839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More Commands</a:t>
            </a:r>
            <a:endParaRPr lang="en-US" altLang="en-US" sz="2800" b="1" baseline="30000" dirty="0">
              <a:solidFill>
                <a:srgbClr val="FFFF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6DD66E-95E6-5E43-AD25-D8E7032134CD}"/>
              </a:ext>
            </a:extLst>
          </p:cNvPr>
          <p:cNvSpPr/>
          <p:nvPr/>
        </p:nvSpPr>
        <p:spPr>
          <a:xfrm>
            <a:off x="597380" y="4994534"/>
            <a:ext cx="7142972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2800" i="1" dirty="0">
                <a:latin typeface="Courier New" panose="02070309020205020404" pitchFamily="49" charset="0"/>
                <a:hlinkClick r:id="rId6"/>
              </a:rPr>
              <a:t>alias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chemeClr val="bg1"/>
                </a:solidFill>
              </a:rPr>
              <a:t>- </a:t>
            </a:r>
            <a:r>
              <a:rPr lang="en-US" altLang="en-US" dirty="0">
                <a:solidFill>
                  <a:schemeClr val="bg1"/>
                </a:solidFill>
                <a:latin typeface="Palatino Linotype" panose="02040502050505030304" pitchFamily="18" charset="0"/>
              </a:rPr>
              <a:t>used to tailor commands: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chemeClr val="bg1"/>
                </a:solidFill>
                <a:latin typeface="Courier New" panose="02070309020205020404" pitchFamily="49" charset="0"/>
              </a:rPr>
              <a:t>alias erase=</a:t>
            </a:r>
            <a:r>
              <a:rPr lang="en-US" alt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rm</a:t>
            </a:r>
            <a:endParaRPr lang="en-US" altLang="en-US" dirty="0">
              <a:solidFill>
                <a:schemeClr val="bg1"/>
              </a:solidFill>
              <a:latin typeface="Courier New" panose="02070309020205020404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chemeClr val="bg1"/>
                </a:solidFill>
                <a:latin typeface="Courier New" panose="02070309020205020404" pitchFamily="49" charset="0"/>
              </a:rPr>
              <a:t>alias grep=”grep -</a:t>
            </a:r>
            <a:r>
              <a:rPr lang="en-US" alt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i</a:t>
            </a:r>
            <a:r>
              <a:rPr lang="en-US" altLang="en-US" dirty="0">
                <a:solidFill>
                  <a:schemeClr val="bg1"/>
                </a:solidFill>
                <a:latin typeface="Courier New" panose="02070309020205020404" pitchFamily="49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53080506"/>
      </p:ext>
    </p:extLst>
  </p:cSld>
  <p:clrMapOvr>
    <a:masterClrMapping/>
  </p:clrMapOvr>
  <p:transition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Rectangle 3">
            <a:extLst>
              <a:ext uri="{FF2B5EF4-FFF2-40B4-BE49-F238E27FC236}">
                <a16:creationId xmlns:a16="http://schemas.microsoft.com/office/drawing/2014/main" id="{1D940F57-0D40-5147-90CD-B872A6C787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4080" y="836712"/>
            <a:ext cx="8810408" cy="1944216"/>
          </a:xfrm>
        </p:spPr>
        <p:txBody>
          <a:bodyPr/>
          <a:lstStyle/>
          <a:p>
            <a:r>
              <a:rPr lang="en-US" altLang="en-US" dirty="0">
                <a:latin typeface="Courier New" panose="02070309020205020404" pitchFamily="49" charset="0"/>
                <a:hlinkClick r:id="rId2"/>
              </a:rPr>
              <a:t>diff</a:t>
            </a:r>
            <a:r>
              <a:rPr lang="en-US" altLang="en-US" dirty="0">
                <a:latin typeface="Courier New" panose="02070309020205020404" pitchFamily="49" charset="0"/>
              </a:rPr>
              <a:t> </a:t>
            </a:r>
            <a:r>
              <a:rPr lang="en-US" altLang="en-US" dirty="0"/>
              <a:t>- </a:t>
            </a:r>
            <a:r>
              <a:rPr lang="en-US" altLang="en-US" i="0" dirty="0">
                <a:latin typeface="Palatino Linotype" panose="02040502050505030304" pitchFamily="18" charset="0"/>
              </a:rPr>
              <a:t>attempts to determine the minimal set of changes needed to convert a file specified by the first argument into the file specified by the second argument</a:t>
            </a:r>
          </a:p>
          <a:p>
            <a:r>
              <a:rPr lang="en-US" altLang="en-US" dirty="0">
                <a:latin typeface="Courier New" panose="02070309020205020404" pitchFamily="49" charset="0"/>
                <a:hlinkClick r:id="rId3"/>
              </a:rPr>
              <a:t>find</a:t>
            </a:r>
            <a:r>
              <a:rPr lang="en-US" altLang="en-US" dirty="0"/>
              <a:t> -</a:t>
            </a:r>
            <a:r>
              <a:rPr lang="en-US" altLang="en-US" b="1" i="1" dirty="0"/>
              <a:t> </a:t>
            </a:r>
            <a:r>
              <a:rPr lang="en-US" altLang="en-US" i="0" dirty="0">
                <a:latin typeface="Palatino Linotype" panose="02040502050505030304" pitchFamily="18" charset="0"/>
              </a:rPr>
              <a:t>Searches a given file hierarchy specified by path, finding files that match the criteria given by expression</a:t>
            </a:r>
            <a:endParaRPr lang="en-US" altLang="en-US" sz="2000" i="0" dirty="0">
              <a:latin typeface="Palatino Linotype" panose="02040502050505030304" pitchFamily="18" charset="0"/>
            </a:endParaRPr>
          </a:p>
          <a:p>
            <a:r>
              <a:rPr lang="en-US" altLang="en-US" dirty="0">
                <a:latin typeface="Courier New" panose="02070309020205020404" pitchFamily="49" charset="0"/>
                <a:hlinkClick r:id="rId4"/>
              </a:rPr>
              <a:t>grep</a:t>
            </a:r>
            <a:r>
              <a:rPr lang="en-US" altLang="en-US" dirty="0">
                <a:latin typeface="Helvetica-BoldOblique" pitchFamily="2" charset="0"/>
              </a:rPr>
              <a:t> </a:t>
            </a:r>
            <a:r>
              <a:rPr lang="en-US" altLang="en-US" dirty="0"/>
              <a:t>-</a:t>
            </a:r>
            <a:r>
              <a:rPr lang="en-US" altLang="en-US" b="1" dirty="0"/>
              <a:t> </a:t>
            </a:r>
            <a:r>
              <a:rPr lang="en-US" altLang="en-US" i="0" dirty="0">
                <a:latin typeface="Palatino Linotype" panose="02040502050505030304" pitchFamily="18" charset="0"/>
              </a:rPr>
              <a:t>Searches files for one or more pattern arguments. It does plain string, basic regular expression, and extended regular expression searching</a:t>
            </a:r>
          </a:p>
          <a:p>
            <a:endParaRPr lang="en-US" altLang="en-US" dirty="0"/>
          </a:p>
        </p:txBody>
      </p:sp>
      <p:sp>
        <p:nvSpPr>
          <p:cNvPr id="4" name="Line 2">
            <a:extLst>
              <a:ext uri="{FF2B5EF4-FFF2-40B4-BE49-F238E27FC236}">
                <a16:creationId xmlns:a16="http://schemas.microsoft.com/office/drawing/2014/main" id="{9E8BA474-E9F1-BB41-ABB0-6C0365A0D0AE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8" y="620688"/>
            <a:ext cx="8351837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E4E20D95-E2AB-1446-81C1-9B3888BD2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800" y="97468"/>
            <a:ext cx="302839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More Commands</a:t>
            </a:r>
            <a:endParaRPr lang="en-US" altLang="en-US" sz="2800" b="1" baseline="30000" dirty="0">
              <a:solidFill>
                <a:srgbClr val="FFFF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DA5EF51D-CAF8-6445-931C-7C7722C82A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2996951"/>
            <a:ext cx="7967663" cy="46166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buFont typeface="Symbol" pitchFamily="2" charset="2"/>
              <a:buChar char=" "/>
            </a:pPr>
            <a:r>
              <a:rPr kumimoji="0" lang="en-US" altLang="en-US" dirty="0">
                <a:latin typeface="Courier New" panose="02070309020205020404" pitchFamily="49" charset="0"/>
                <a:hlinkClick r:id="rId3"/>
              </a:rPr>
              <a:t>find</a:t>
            </a:r>
            <a:r>
              <a:rPr kumimoji="0" lang="en-US" altLang="en-US" dirty="0">
                <a:latin typeface="Courier New" panose="02070309020205020404" pitchFamily="49" charset="0"/>
              </a:rPr>
              <a:t> </a:t>
            </a:r>
            <a:r>
              <a:rPr kumimoji="0" lang="en-US" altLang="en-US" dirty="0">
                <a:solidFill>
                  <a:schemeClr val="bg1"/>
                </a:solidFill>
                <a:latin typeface="Courier New" panose="02070309020205020404" pitchFamily="49" charset="0"/>
              </a:rPr>
              <a:t>./ -name "*.c" | </a:t>
            </a:r>
            <a:r>
              <a:rPr kumimoji="0" lang="en-US" altLang="en-US" dirty="0">
                <a:latin typeface="Courier New" panose="02070309020205020404" pitchFamily="49" charset="0"/>
                <a:hlinkClick r:id="rId5"/>
              </a:rPr>
              <a:t>xargs</a:t>
            </a:r>
            <a:r>
              <a:rPr kumimoji="0" lang="en-US" altLang="en-US" dirty="0">
                <a:latin typeface="Courier New" panose="02070309020205020404" pitchFamily="49" charset="0"/>
              </a:rPr>
              <a:t> </a:t>
            </a:r>
            <a:r>
              <a:rPr kumimoji="0" lang="en-US" altLang="en-US" dirty="0">
                <a:latin typeface="Courier New" panose="02070309020205020404" pitchFamily="49" charset="0"/>
                <a:hlinkClick r:id="rId4"/>
              </a:rPr>
              <a:t>grep</a:t>
            </a:r>
            <a:r>
              <a:rPr kumimoji="0" lang="en-US" altLang="en-US" dirty="0">
                <a:latin typeface="Courier New" panose="02070309020205020404" pitchFamily="49" charset="0"/>
              </a:rPr>
              <a:t> </a:t>
            </a:r>
            <a:r>
              <a:rPr kumimoji="0" lang="en-US" altLang="en-US" dirty="0">
                <a:solidFill>
                  <a:schemeClr val="bg1"/>
                </a:solidFill>
                <a:latin typeface="Courier New" panose="02070309020205020404" pitchFamily="49" charset="0"/>
              </a:rPr>
              <a:t>-</a:t>
            </a:r>
            <a:r>
              <a:rPr kumimoji="0" lang="en-US" altLang="en-US" dirty="0" err="1">
                <a:solidFill>
                  <a:schemeClr val="bg1"/>
                </a:solidFill>
                <a:latin typeface="Courier New" panose="02070309020205020404" pitchFamily="49" charset="0"/>
              </a:rPr>
              <a:t>i</a:t>
            </a:r>
            <a:r>
              <a:rPr kumimoji="0" lang="en-US" altLang="en-US" dirty="0">
                <a:solidFill>
                  <a:schemeClr val="bg1"/>
                </a:solidFill>
                <a:latin typeface="Courier New" panose="02070309020205020404" pitchFamily="49" charset="0"/>
              </a:rPr>
              <a:t> "fork"</a:t>
            </a:r>
            <a:endParaRPr kumimoji="0" lang="en-US" altLang="en-US" dirty="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B71CA4-CE3B-3649-8EAB-1688390044F7}"/>
              </a:ext>
            </a:extLst>
          </p:cNvPr>
          <p:cNvSpPr/>
          <p:nvPr/>
        </p:nvSpPr>
        <p:spPr>
          <a:xfrm>
            <a:off x="294059" y="4005064"/>
            <a:ext cx="8605081" cy="1604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</a:pPr>
            <a:r>
              <a:rPr lang="en-US" altLang="en-US" sz="2000" dirty="0">
                <a:solidFill>
                  <a:schemeClr val="bg1"/>
                </a:solidFill>
              </a:rPr>
              <a:t>In this example, we look for files with an extension “c” (that is, C source files). The filenames we find are passed to the </a:t>
            </a:r>
            <a:r>
              <a:rPr lang="en-US" altLang="en-US" sz="2000" dirty="0" err="1">
                <a:solidFill>
                  <a:schemeClr val="bg1"/>
                </a:solidFill>
              </a:rPr>
              <a:t>xargs</a:t>
            </a:r>
            <a:r>
              <a:rPr lang="en-US" altLang="en-US" sz="2000" dirty="0">
                <a:solidFill>
                  <a:schemeClr val="bg1"/>
                </a:solidFill>
              </a:rPr>
              <a:t> command which takes these names and constructs a command line  of the form: 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</a:rPr>
              <a:t>grep -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</a:rPr>
              <a:t>i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</a:rPr>
              <a:t> fork </a:t>
            </a:r>
            <a:r>
              <a:rPr lang="en-US" altLang="en-US" sz="2000" i="1" dirty="0">
                <a:solidFill>
                  <a:schemeClr val="bg1"/>
                </a:solidFill>
                <a:latin typeface="Courier New" panose="02070309020205020404" pitchFamily="49" charset="0"/>
              </a:rPr>
              <a:t>&lt;file.1&gt;…&lt;</a:t>
            </a:r>
            <a:r>
              <a:rPr lang="en-US" altLang="en-US" sz="2000" i="1" dirty="0" err="1">
                <a:solidFill>
                  <a:schemeClr val="bg1"/>
                </a:solidFill>
                <a:latin typeface="Courier New" panose="02070309020205020404" pitchFamily="49" charset="0"/>
              </a:rPr>
              <a:t>file.n</a:t>
            </a:r>
            <a:r>
              <a:rPr lang="en-US" altLang="en-US" sz="2000" i="1" dirty="0">
                <a:solidFill>
                  <a:schemeClr val="bg1"/>
                </a:solidFill>
                <a:latin typeface="Courier New" panose="02070309020205020404" pitchFamily="49" charset="0"/>
              </a:rPr>
              <a:t>&gt;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</a:rPr>
              <a:t>. </a:t>
            </a:r>
            <a:r>
              <a:rPr lang="en-US" altLang="en-US" sz="2000" dirty="0">
                <a:solidFill>
                  <a:schemeClr val="bg1"/>
                </a:solidFill>
              </a:rPr>
              <a:t>This command will search the files for the occurrence of the string “fork”. The “</a:t>
            </a:r>
            <a:r>
              <a:rPr lang="en-US" altLang="en-US" sz="2000" dirty="0">
                <a:solidFill>
                  <a:schemeClr val="bg1"/>
                </a:solidFill>
                <a:latin typeface="Courier New" panose="02070309020205020404" pitchFamily="49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</a:rPr>
              <a:t>i</a:t>
            </a:r>
            <a:r>
              <a:rPr lang="en-US" altLang="en-US" sz="2000" dirty="0">
                <a:solidFill>
                  <a:schemeClr val="bg1"/>
                </a:solidFill>
              </a:rPr>
              <a:t>” flag makes the search case </a:t>
            </a:r>
            <a:r>
              <a:rPr lang="en-US" altLang="en-US" sz="2000" dirty="0" err="1">
                <a:solidFill>
                  <a:schemeClr val="bg1"/>
                </a:solidFill>
              </a:rPr>
              <a:t>insensitve</a:t>
            </a:r>
            <a:r>
              <a:rPr lang="en-US" altLang="en-US" sz="20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70000"/>
              </a:lnSpc>
            </a:pPr>
            <a:endParaRPr lang="en-US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609247"/>
      </p:ext>
    </p:extLst>
  </p:cSld>
  <p:clrMapOvr>
    <a:masterClrMapping/>
  </p:clrMapOvr>
  <p:transition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Rectangle 1027">
            <a:extLst>
              <a:ext uri="{FF2B5EF4-FFF2-40B4-BE49-F238E27FC236}">
                <a16:creationId xmlns:a16="http://schemas.microsoft.com/office/drawing/2014/main" id="{9296913C-CAB3-CC48-90A7-5777B78243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12762" y="836712"/>
            <a:ext cx="8163693" cy="1080120"/>
          </a:xfrm>
        </p:spPr>
        <p:txBody>
          <a:bodyPr/>
          <a:lstStyle/>
          <a:p>
            <a:r>
              <a:rPr lang="en-US" altLang="en-US" dirty="0">
                <a:latin typeface="Courier New" panose="02070309020205020404" pitchFamily="49" charset="0"/>
                <a:hlinkClick r:id="rId2"/>
              </a:rPr>
              <a:t>kill</a:t>
            </a:r>
            <a:r>
              <a:rPr lang="en-US" altLang="en-US" dirty="0"/>
              <a:t> - </a:t>
            </a:r>
            <a:r>
              <a:rPr lang="en-US" altLang="en-US" sz="2000" i="0" dirty="0">
                <a:latin typeface="Palatino Linotype" panose="02040502050505030304" pitchFamily="18" charset="0"/>
              </a:rPr>
              <a:t>sends a signal to a </a:t>
            </a:r>
            <a:r>
              <a:rPr lang="en-US" altLang="en-US" dirty="0">
                <a:hlinkClick r:id="" action="ppaction://noaction"/>
              </a:rPr>
              <a:t>process</a:t>
            </a:r>
            <a:r>
              <a:rPr lang="en-US" altLang="en-US" dirty="0"/>
              <a:t> or </a:t>
            </a:r>
            <a:r>
              <a:rPr lang="en-US" altLang="en-US" dirty="0">
                <a:hlinkClick r:id="" action="ppaction://noaction"/>
              </a:rPr>
              <a:t>process group</a:t>
            </a:r>
          </a:p>
          <a:p>
            <a:r>
              <a:rPr lang="en-US" altLang="en-US" sz="2000" i="0" dirty="0">
                <a:latin typeface="Palatino Linotype" panose="02040502050505030304" pitchFamily="18" charset="0"/>
              </a:rPr>
              <a:t>You can only kill your own processes unless you are root</a:t>
            </a:r>
            <a:endParaRPr lang="en-US" altLang="en-US" sz="4400" i="0" dirty="0">
              <a:latin typeface="Palatino Linotype" panose="02040502050505030304" pitchFamily="18" charset="0"/>
            </a:endParaRPr>
          </a:p>
        </p:txBody>
      </p:sp>
      <p:sp>
        <p:nvSpPr>
          <p:cNvPr id="96260" name="Text Box 1028">
            <a:extLst>
              <a:ext uri="{FF2B5EF4-FFF2-40B4-BE49-F238E27FC236}">
                <a16:creationId xmlns:a16="http://schemas.microsoft.com/office/drawing/2014/main" id="{3C4C4D23-D0D6-964E-9AD2-1D6BDB7F9C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2636912"/>
            <a:ext cx="8964488" cy="1631216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en-US" sz="2000" dirty="0">
                <a:solidFill>
                  <a:schemeClr val="bg1"/>
                </a:solidFill>
                <a:latin typeface="Courier New" panose="02070309020205020404" pitchFamily="49" charset="0"/>
              </a:rPr>
              <a:t>UID        PID  PPID  C STIME TTY          TIME CMD</a:t>
            </a:r>
          </a:p>
          <a:p>
            <a:pPr algn="l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en-US" sz="2000" dirty="0">
                <a:solidFill>
                  <a:schemeClr val="bg1"/>
                </a:solidFill>
                <a:latin typeface="Courier New" panose="02070309020205020404" pitchFamily="49" charset="0"/>
              </a:rPr>
              <a:t>root      6715  6692  2 14:34 ttyp0    00:00:00 sleep 10h</a:t>
            </a:r>
          </a:p>
          <a:p>
            <a:pPr algn="l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en-US" sz="2000" dirty="0">
                <a:solidFill>
                  <a:schemeClr val="bg1"/>
                </a:solidFill>
                <a:latin typeface="Courier New" panose="02070309020205020404" pitchFamily="49" charset="0"/>
              </a:rPr>
              <a:t>root      6716  6692  0 14:34 ttyp0    00:00:00 </a:t>
            </a:r>
            <a:r>
              <a:rPr kumimoji="0"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</a:rPr>
              <a:t>ps</a:t>
            </a:r>
            <a:r>
              <a:rPr kumimoji="0" lang="en-US" altLang="en-US" sz="2000" dirty="0">
                <a:solidFill>
                  <a:schemeClr val="bg1"/>
                </a:solidFill>
                <a:latin typeface="Courier New" panose="02070309020205020404" pitchFamily="49" charset="0"/>
              </a:rPr>
              <a:t> -</a:t>
            </a:r>
            <a:r>
              <a:rPr kumimoji="0"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</a:rPr>
              <a:t>ef</a:t>
            </a:r>
            <a:endParaRPr kumimoji="0" lang="en-US" altLang="en-US" sz="2000" dirty="0">
              <a:solidFill>
                <a:schemeClr val="bg1"/>
              </a:solidFill>
              <a:latin typeface="Courier New" panose="02070309020205020404" pitchFamily="49" charset="0"/>
            </a:endParaRPr>
          </a:p>
          <a:p>
            <a:r>
              <a:rPr kumimoji="0" lang="en-US" altLang="en-US" sz="2000" dirty="0">
                <a:solidFill>
                  <a:schemeClr val="bg1"/>
                </a:solidFill>
                <a:latin typeface="Courier New" panose="02070309020205020404" pitchFamily="49" charset="0"/>
              </a:rPr>
              <a:t>[</a:t>
            </a:r>
            <a:r>
              <a:rPr kumimoji="0"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</a:rPr>
              <a:t>root@</a:t>
            </a:r>
            <a:r>
              <a:rPr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</a:rPr>
              <a:t>uthscsaVM</a:t>
            </a:r>
            <a:r>
              <a:rPr kumimoji="0" lang="en-US" altLang="en-US" sz="2000" dirty="0">
                <a:solidFill>
                  <a:schemeClr val="bg1"/>
                </a:solidFill>
                <a:latin typeface="Courier New" panose="02070309020205020404" pitchFamily="49" charset="0"/>
              </a:rPr>
              <a:t> log]# kill 6715</a:t>
            </a:r>
          </a:p>
          <a:p>
            <a:pPr algn="l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en-US" sz="2000" dirty="0">
                <a:solidFill>
                  <a:schemeClr val="bg1"/>
                </a:solidFill>
                <a:latin typeface="Courier New" panose="02070309020205020404" pitchFamily="49" charset="0"/>
              </a:rPr>
              <a:t>[1]+  Terminated              sleep 10h</a:t>
            </a:r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id="{287BB23A-F25D-1C4C-BC9B-DE5E0CBB13DE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8" y="620688"/>
            <a:ext cx="8351837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C1E08C38-1082-9B4A-8DB7-8C1687B223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800" y="97468"/>
            <a:ext cx="302839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More Commands</a:t>
            </a:r>
            <a:endParaRPr lang="en-US" altLang="en-US" sz="2800" b="1" baseline="30000" dirty="0">
              <a:solidFill>
                <a:srgbClr val="FFFF0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700660"/>
      </p:ext>
    </p:extLst>
  </p:cSld>
  <p:clrMapOvr>
    <a:masterClrMapping/>
  </p:clrMapOvr>
  <p:transition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1" name="Rectangle 3">
            <a:extLst>
              <a:ext uri="{FF2B5EF4-FFF2-40B4-BE49-F238E27FC236}">
                <a16:creationId xmlns:a16="http://schemas.microsoft.com/office/drawing/2014/main" id="{9418CF6F-2C4B-0249-9574-ECFAE1F962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92100" y="928663"/>
            <a:ext cx="8501063" cy="916161"/>
          </a:xfrm>
        </p:spPr>
        <p:txBody>
          <a:bodyPr/>
          <a:lstStyle/>
          <a:p>
            <a:r>
              <a:rPr lang="en-US" altLang="en-US" sz="2400" dirty="0">
                <a:latin typeface="Courier New" panose="02070309020205020404" pitchFamily="49" charset="0"/>
                <a:hlinkClick r:id="rId2"/>
              </a:rPr>
              <a:t>sed</a:t>
            </a:r>
            <a:r>
              <a:rPr lang="en-US" altLang="en-US" sz="2400" dirty="0"/>
              <a:t> -</a:t>
            </a:r>
            <a:r>
              <a:rPr lang="en-US" altLang="en-US" sz="2400" b="1" i="1" dirty="0"/>
              <a:t> </a:t>
            </a:r>
            <a:r>
              <a:rPr lang="en-US" altLang="en-US" sz="2000" i="0" dirty="0">
                <a:latin typeface="Palatino Linotype" panose="02040502050505030304" pitchFamily="18" charset="0"/>
              </a:rPr>
              <a:t>applies a set of editing subcommands contained in a script to each argument input file</a:t>
            </a:r>
            <a:endParaRPr lang="en-US" altLang="en-US" i="0" dirty="0">
              <a:latin typeface="Palatino Linotype" panose="02040502050505030304" pitchFamily="18" charset="0"/>
            </a:endParaRPr>
          </a:p>
        </p:txBody>
      </p:sp>
      <p:sp>
        <p:nvSpPr>
          <p:cNvPr id="89092" name="Text Box 4">
            <a:extLst>
              <a:ext uri="{FF2B5EF4-FFF2-40B4-BE49-F238E27FC236}">
                <a16:creationId xmlns:a16="http://schemas.microsoft.com/office/drawing/2014/main" id="{DAF1C3F8-DAAC-1247-A0B4-FD7017E771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08" y="2564904"/>
            <a:ext cx="8964488" cy="40011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buFont typeface="Symbol" pitchFamily="2" charset="2"/>
              <a:buChar char=" "/>
            </a:pPr>
            <a:r>
              <a:rPr kumimoji="0" lang="en-US" altLang="en-US" sz="2000" dirty="0">
                <a:latin typeface="Courier New" panose="02070309020205020404" pitchFamily="49" charset="0"/>
                <a:hlinkClick r:id="rId3"/>
              </a:rPr>
              <a:t>find</a:t>
            </a:r>
            <a:r>
              <a:rPr kumimoji="0" lang="en-US" altLang="en-US" sz="2000" dirty="0">
                <a:latin typeface="Courier New" panose="02070309020205020404" pitchFamily="49" charset="0"/>
              </a:rPr>
              <a:t> </a:t>
            </a:r>
            <a:r>
              <a:rPr kumimoji="0" lang="en-US" altLang="en-US" sz="2000" dirty="0">
                <a:solidFill>
                  <a:schemeClr val="bg1"/>
                </a:solidFill>
                <a:latin typeface="Courier New" panose="02070309020205020404" pitchFamily="49" charset="0"/>
              </a:rPr>
              <a:t>./ -name "*.</a:t>
            </a:r>
            <a:r>
              <a:rPr kumimoji="0"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</a:rPr>
              <a:t>c,v</a:t>
            </a:r>
            <a:r>
              <a:rPr kumimoji="0" lang="en-US" altLang="en-US" sz="2000" dirty="0">
                <a:solidFill>
                  <a:schemeClr val="bg1"/>
                </a:solidFill>
                <a:latin typeface="Courier New" panose="02070309020205020404" pitchFamily="49" charset="0"/>
              </a:rPr>
              <a:t>" |</a:t>
            </a:r>
            <a:r>
              <a:rPr kumimoji="0" lang="en-US" altLang="en-US" sz="2000" dirty="0">
                <a:latin typeface="Courier New" panose="02070309020205020404" pitchFamily="49" charset="0"/>
              </a:rPr>
              <a:t> </a:t>
            </a:r>
            <a:r>
              <a:rPr kumimoji="0" lang="en-US" altLang="en-US" sz="2000" dirty="0">
                <a:latin typeface="Courier New" panose="02070309020205020404" pitchFamily="49" charset="0"/>
                <a:hlinkClick r:id="rId2"/>
              </a:rPr>
              <a:t>sed</a:t>
            </a:r>
            <a:r>
              <a:rPr kumimoji="0" lang="en-US" altLang="en-US" sz="2000" dirty="0">
                <a:latin typeface="Courier New" panose="02070309020205020404" pitchFamily="49" charset="0"/>
              </a:rPr>
              <a:t> </a:t>
            </a:r>
            <a:r>
              <a:rPr kumimoji="0" lang="en-US" altLang="en-US" sz="2000" dirty="0">
                <a:solidFill>
                  <a:schemeClr val="bg1"/>
                </a:solidFill>
                <a:latin typeface="Courier New" panose="02070309020205020404" pitchFamily="49" charset="0"/>
              </a:rPr>
              <a:t>’s/,v//g’ | </a:t>
            </a:r>
            <a:r>
              <a:rPr kumimoji="0" lang="en-US" altLang="en-US" sz="2000" dirty="0">
                <a:latin typeface="Courier New" panose="02070309020205020404" pitchFamily="49" charset="0"/>
                <a:hlinkClick r:id="rId4"/>
              </a:rPr>
              <a:t>xargs</a:t>
            </a:r>
            <a:r>
              <a:rPr kumimoji="0" lang="en-US" altLang="en-US" sz="2000" dirty="0">
                <a:latin typeface="Courier New" panose="02070309020205020404" pitchFamily="49" charset="0"/>
              </a:rPr>
              <a:t> </a:t>
            </a:r>
            <a:r>
              <a:rPr kumimoji="0" lang="en-US" altLang="en-US" sz="2000" dirty="0">
                <a:latin typeface="Courier New" panose="02070309020205020404" pitchFamily="49" charset="0"/>
                <a:hlinkClick r:id="rId5"/>
              </a:rPr>
              <a:t>grep</a:t>
            </a:r>
            <a:r>
              <a:rPr kumimoji="0" lang="en-US" altLang="en-US" sz="2000" dirty="0">
                <a:latin typeface="Courier New" panose="02070309020205020404" pitchFamily="49" charset="0"/>
              </a:rPr>
              <a:t> </a:t>
            </a:r>
            <a:r>
              <a:rPr kumimoji="0" lang="en-US" altLang="en-US" sz="2000" dirty="0">
                <a:solidFill>
                  <a:schemeClr val="bg1"/>
                </a:solidFill>
                <a:latin typeface="Courier New" panose="02070309020205020404" pitchFamily="49" charset="0"/>
              </a:rPr>
              <a:t>"PATH"</a:t>
            </a:r>
            <a:endParaRPr kumimoji="0" lang="en-US" altLang="en-US" sz="2800" dirty="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89093" name="Text Box 5">
            <a:extLst>
              <a:ext uri="{FF2B5EF4-FFF2-40B4-BE49-F238E27FC236}">
                <a16:creationId xmlns:a16="http://schemas.microsoft.com/office/drawing/2014/main" id="{92218290-749A-394B-A117-442750895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647" y="3573016"/>
            <a:ext cx="8770849" cy="1323439"/>
          </a:xfrm>
          <a:prstGeom prst="rect">
            <a:avLst/>
          </a:prstGeom>
          <a:noFill/>
          <a:ln w="9525" cap="rnd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en-US" sz="2000" dirty="0">
                <a:solidFill>
                  <a:schemeClr val="bg1"/>
                </a:solidFill>
                <a:latin typeface="Palatino Linotype" panose="02040502050505030304" pitchFamily="18" charset="0"/>
              </a:rPr>
              <a:t>This</a:t>
            </a:r>
            <a:r>
              <a:rPr kumimoji="0" lang="en-US" altLang="en-US" sz="1800" dirty="0">
                <a:solidFill>
                  <a:schemeClr val="bg1"/>
                </a:solidFill>
              </a:rPr>
              <a:t> </a:t>
            </a:r>
            <a:r>
              <a:rPr kumimoji="0" lang="en-US" altLang="en-U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find</a:t>
            </a:r>
            <a:r>
              <a:rPr kumimoji="0" lang="en-US" altLang="en-US" sz="1800" dirty="0">
                <a:solidFill>
                  <a:schemeClr val="bg1"/>
                </a:solidFill>
              </a:rPr>
              <a:t>s </a:t>
            </a:r>
            <a:r>
              <a:rPr kumimoji="0" lang="en-US" altLang="en-US" sz="2000" dirty="0">
                <a:solidFill>
                  <a:schemeClr val="bg1"/>
                </a:solidFill>
                <a:latin typeface="Palatino Linotype" panose="02040502050505030304" pitchFamily="18" charset="0"/>
              </a:rPr>
              <a:t>all files in the current and subsequent directories with an extension of </a:t>
            </a:r>
            <a:r>
              <a:rPr kumimoji="0" lang="en-US" altLang="en-US" sz="2000" dirty="0" err="1">
                <a:solidFill>
                  <a:schemeClr val="bg1"/>
                </a:solidFill>
                <a:latin typeface="Palatino Linotype" panose="02040502050505030304" pitchFamily="18" charset="0"/>
              </a:rPr>
              <a:t>c,v</a:t>
            </a:r>
            <a:r>
              <a:rPr kumimoji="0" lang="en-US" altLang="en-US" sz="2000" dirty="0">
                <a:solidFill>
                  <a:schemeClr val="bg1"/>
                </a:solidFill>
                <a:latin typeface="Palatino Linotype" panose="02040502050505030304" pitchFamily="18" charset="0"/>
              </a:rPr>
              <a:t>. </a:t>
            </a:r>
            <a:r>
              <a:rPr kumimoji="0" lang="en-US" altLang="en-US" sz="2000" b="1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sed</a:t>
            </a:r>
            <a:r>
              <a:rPr kumimoji="0" lang="en-US" altLang="en-US" sz="2000" dirty="0">
                <a:solidFill>
                  <a:schemeClr val="bg1"/>
                </a:solidFill>
                <a:latin typeface="Palatino Linotype" panose="02040502050505030304" pitchFamily="18" charset="0"/>
              </a:rPr>
              <a:t> then strips the ,v off the results of the find command</a:t>
            </a:r>
            <a:r>
              <a:rPr kumimoji="0" lang="en-US" altLang="en-US" sz="1800" dirty="0">
                <a:solidFill>
                  <a:schemeClr val="bg1"/>
                </a:solidFill>
              </a:rPr>
              <a:t>.  </a:t>
            </a:r>
            <a:r>
              <a:rPr kumimoji="0" lang="en-US" altLang="en-US" sz="18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xargs</a:t>
            </a:r>
            <a:r>
              <a:rPr kumimoji="0" lang="en-US" altLang="en-US" sz="1800" dirty="0">
                <a:solidFill>
                  <a:schemeClr val="bg1"/>
                </a:solidFill>
              </a:rPr>
              <a:t> </a:t>
            </a:r>
            <a:r>
              <a:rPr kumimoji="0" lang="en-US" altLang="en-US" sz="2000" dirty="0">
                <a:solidFill>
                  <a:schemeClr val="bg1"/>
                </a:solidFill>
                <a:latin typeface="Palatino Linotype" panose="02040502050505030304" pitchFamily="18" charset="0"/>
              </a:rPr>
              <a:t>then uses the results of</a:t>
            </a:r>
            <a:r>
              <a:rPr kumimoji="0" lang="en-US" altLang="en-US" sz="1800" dirty="0">
                <a:solidFill>
                  <a:schemeClr val="bg1"/>
                </a:solidFill>
              </a:rPr>
              <a:t> </a:t>
            </a:r>
            <a:r>
              <a:rPr kumimoji="0" lang="en-US" altLang="en-US" sz="18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sed</a:t>
            </a:r>
            <a:r>
              <a:rPr kumimoji="0" lang="en-US" altLang="en-US" sz="1800" dirty="0">
                <a:solidFill>
                  <a:schemeClr val="bg1"/>
                </a:solidFill>
              </a:rPr>
              <a:t> </a:t>
            </a:r>
            <a:r>
              <a:rPr kumimoji="0" lang="en-US" altLang="en-US" sz="2000" dirty="0">
                <a:solidFill>
                  <a:schemeClr val="bg1"/>
                </a:solidFill>
                <a:latin typeface="Palatino Linotype" panose="02040502050505030304" pitchFamily="18" charset="0"/>
              </a:rPr>
              <a:t>and builds a </a:t>
            </a:r>
            <a:r>
              <a:rPr kumimoji="0" lang="en-US" altLang="en-US" sz="1800" dirty="0">
                <a:solidFill>
                  <a:schemeClr val="bg1"/>
                </a:solidFill>
                <a:latin typeface="Courier New" panose="02070309020205020404" pitchFamily="49" charset="0"/>
              </a:rPr>
              <a:t>grep</a:t>
            </a:r>
            <a:r>
              <a:rPr kumimoji="0" lang="en-US" altLang="en-US" sz="1800" dirty="0">
                <a:solidFill>
                  <a:schemeClr val="bg1"/>
                </a:solidFill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Palatino Linotype" panose="02040502050505030304" pitchFamily="18" charset="0"/>
              </a:rPr>
              <a:t>command which searches for occurrences of the word PATH in the C source files.</a:t>
            </a:r>
          </a:p>
        </p:txBody>
      </p:sp>
      <p:sp>
        <p:nvSpPr>
          <p:cNvPr id="8" name="Line 2">
            <a:extLst>
              <a:ext uri="{FF2B5EF4-FFF2-40B4-BE49-F238E27FC236}">
                <a16:creationId xmlns:a16="http://schemas.microsoft.com/office/drawing/2014/main" id="{E6D65A36-0BC3-C143-A7D3-A1D6CA1E11EB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8" y="620688"/>
            <a:ext cx="8351837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AFC9CC86-AA84-124B-9597-4DFDFFFC6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800" y="97468"/>
            <a:ext cx="302839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More Commands</a:t>
            </a:r>
            <a:endParaRPr lang="en-US" altLang="en-US" sz="2800" b="1" baseline="30000" dirty="0">
              <a:solidFill>
                <a:srgbClr val="FFFF0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802502"/>
      </p:ext>
    </p:extLst>
  </p:cSld>
  <p:clrMapOvr>
    <a:masterClrMapping/>
  </p:clrMapOvr>
  <p:transition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Rectangle 1027">
            <a:extLst>
              <a:ext uri="{FF2B5EF4-FFF2-40B4-BE49-F238E27FC236}">
                <a16:creationId xmlns:a16="http://schemas.microsoft.com/office/drawing/2014/main" id="{3D5D7634-D941-7D4C-9484-BCCF951DEE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7856" y="883893"/>
            <a:ext cx="7886700" cy="110494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>
                <a:latin typeface="Courier New" panose="02070309020205020404" pitchFamily="49" charset="0"/>
                <a:hlinkClick r:id="rId2"/>
              </a:rPr>
              <a:t>tar</a:t>
            </a:r>
            <a:r>
              <a:rPr lang="en-US" altLang="en-US" sz="2400" dirty="0"/>
              <a:t> - </a:t>
            </a:r>
            <a:r>
              <a:rPr lang="en-US" altLang="en-US" sz="2400" i="0" dirty="0">
                <a:latin typeface="Palatino Linotype" panose="02040502050505030304" pitchFamily="18" charset="0"/>
              </a:rPr>
              <a:t>manipulates archives  </a:t>
            </a:r>
          </a:p>
          <a:p>
            <a:pPr lvl="1">
              <a:lnSpc>
                <a:spcPct val="90000"/>
              </a:lnSpc>
            </a:pPr>
            <a:r>
              <a:rPr lang="en-US" altLang="en-US" sz="1800" dirty="0">
                <a:latin typeface="Palatino Linotype" panose="02040502050505030304" pitchFamily="18" charset="0"/>
              </a:rPr>
              <a:t>An archive is a single file that contains the complete contents of a set of other files; an archive preserves the directory  hierarchy that contained the original files</a:t>
            </a:r>
            <a:r>
              <a:rPr lang="en-US" altLang="en-US" dirty="0"/>
              <a:t>. </a:t>
            </a:r>
          </a:p>
        </p:txBody>
      </p:sp>
      <p:sp>
        <p:nvSpPr>
          <p:cNvPr id="90116" name="Text Box 1028">
            <a:extLst>
              <a:ext uri="{FF2B5EF4-FFF2-40B4-BE49-F238E27FC236}">
                <a16:creationId xmlns:a16="http://schemas.microsoft.com/office/drawing/2014/main" id="{396B43A7-F946-0745-A826-77639F3496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37" y="2636912"/>
            <a:ext cx="7877175" cy="175895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en-US" sz="2000" dirty="0">
                <a:solidFill>
                  <a:schemeClr val="bg1"/>
                </a:solidFill>
                <a:latin typeface="Courier New" panose="02070309020205020404" pitchFamily="49" charset="0"/>
              </a:rPr>
              <a:t>tar -</a:t>
            </a:r>
            <a:r>
              <a:rPr kumimoji="0"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</a:rPr>
              <a:t>tzf</a:t>
            </a:r>
            <a:r>
              <a:rPr kumimoji="0" lang="en-US" altLang="en-US" sz="2000" dirty="0">
                <a:solidFill>
                  <a:schemeClr val="bg1"/>
                </a:solidFill>
                <a:latin typeface="Courier New" panose="02070309020205020404" pitchFamily="49" charset="0"/>
              </a:rPr>
              <a:t> imap-4.7.tar.gz</a:t>
            </a:r>
          </a:p>
          <a:p>
            <a:pPr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en-US" sz="2000" dirty="0">
                <a:solidFill>
                  <a:schemeClr val="bg1"/>
                </a:solidFill>
                <a:latin typeface="Courier New" panose="02070309020205020404" pitchFamily="49" charset="0"/>
              </a:rPr>
              <a:t>imap-4.7/</a:t>
            </a:r>
          </a:p>
          <a:p>
            <a:pPr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en-US" sz="2000" dirty="0">
                <a:solidFill>
                  <a:schemeClr val="bg1"/>
                </a:solidFill>
                <a:latin typeface="Courier New" panose="02070309020205020404" pitchFamily="49" charset="0"/>
              </a:rPr>
              <a:t>imap-4.7/</a:t>
            </a:r>
            <a:r>
              <a:rPr kumimoji="0"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</a:rPr>
              <a:t>src</a:t>
            </a:r>
            <a:r>
              <a:rPr kumimoji="0" lang="en-US" altLang="en-US" sz="2000" dirty="0">
                <a:solidFill>
                  <a:schemeClr val="bg1"/>
                </a:solidFill>
                <a:latin typeface="Courier New" panose="02070309020205020404" pitchFamily="49" charset="0"/>
              </a:rPr>
              <a:t>/</a:t>
            </a:r>
          </a:p>
          <a:p>
            <a:pPr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en-US" sz="2000" dirty="0">
                <a:solidFill>
                  <a:schemeClr val="bg1"/>
                </a:solidFill>
                <a:latin typeface="Courier New" panose="02070309020205020404" pitchFamily="49" charset="0"/>
              </a:rPr>
              <a:t>imap-4.7/</a:t>
            </a:r>
            <a:r>
              <a:rPr kumimoji="0"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</a:rPr>
              <a:t>src</a:t>
            </a:r>
            <a:r>
              <a:rPr kumimoji="0" lang="en-US" altLang="en-US" sz="2000" dirty="0">
                <a:solidFill>
                  <a:schemeClr val="bg1"/>
                </a:solidFill>
                <a:latin typeface="Courier New" panose="02070309020205020404" pitchFamily="49" charset="0"/>
              </a:rPr>
              <a:t>/c-client/</a:t>
            </a:r>
          </a:p>
          <a:p>
            <a:pPr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en-US" sz="2000" dirty="0">
                <a:solidFill>
                  <a:schemeClr val="bg1"/>
                </a:solidFill>
                <a:latin typeface="Courier New" panose="02070309020205020404" pitchFamily="49" charset="0"/>
              </a:rPr>
              <a:t>imap-4.7/</a:t>
            </a:r>
            <a:r>
              <a:rPr kumimoji="0"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</a:rPr>
              <a:t>src</a:t>
            </a:r>
            <a:r>
              <a:rPr kumimoji="0" lang="en-US" altLang="en-US" sz="2000" dirty="0">
                <a:solidFill>
                  <a:schemeClr val="bg1"/>
                </a:solidFill>
                <a:latin typeface="Courier New" panose="02070309020205020404" pitchFamily="49" charset="0"/>
              </a:rPr>
              <a:t>/c-client/</a:t>
            </a:r>
            <a:r>
              <a:rPr kumimoji="0"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</a:rPr>
              <a:t>env.h</a:t>
            </a:r>
            <a:endParaRPr kumimoji="0" lang="en-US" altLang="en-US" sz="2000" dirty="0">
              <a:solidFill>
                <a:schemeClr val="bg1"/>
              </a:solidFill>
              <a:latin typeface="Courier New" panose="02070309020205020404" pitchFamily="49" charset="0"/>
            </a:endParaRPr>
          </a:p>
          <a:p>
            <a:pPr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en-US" sz="2000" dirty="0">
                <a:solidFill>
                  <a:schemeClr val="bg1"/>
                </a:solidFill>
                <a:latin typeface="Courier New" panose="02070309020205020404" pitchFamily="49" charset="0"/>
              </a:rPr>
              <a:t>imap-4.7/</a:t>
            </a:r>
            <a:r>
              <a:rPr kumimoji="0"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</a:rPr>
              <a:t>src</a:t>
            </a:r>
            <a:r>
              <a:rPr kumimoji="0" lang="en-US" altLang="en-US" sz="2000" dirty="0">
                <a:solidFill>
                  <a:schemeClr val="bg1"/>
                </a:solidFill>
                <a:latin typeface="Courier New" panose="02070309020205020404" pitchFamily="49" charset="0"/>
              </a:rPr>
              <a:t>/c-client/</a:t>
            </a:r>
            <a:r>
              <a:rPr kumimoji="0"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</a:rPr>
              <a:t>fs.h</a:t>
            </a:r>
            <a:endParaRPr kumimoji="0" lang="en-US" altLang="en-US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id="{E4371A1F-FF2F-A04C-8856-CA435C8246D3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8" y="620688"/>
            <a:ext cx="8351837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DF52F340-D453-3249-A823-11616DFCC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800" y="97468"/>
            <a:ext cx="302839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More Commands</a:t>
            </a:r>
            <a:endParaRPr lang="en-US" altLang="en-US" sz="2800" b="1" baseline="30000" dirty="0">
              <a:solidFill>
                <a:srgbClr val="FFFF0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824851"/>
      </p:ext>
    </p:extLst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Line 2">
            <a:extLst>
              <a:ext uri="{FF2B5EF4-FFF2-40B4-BE49-F238E27FC236}">
                <a16:creationId xmlns:a16="http://schemas.microsoft.com/office/drawing/2014/main" id="{A26A3EEF-2C47-554B-97B5-47F9DE7AE458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8" y="620688"/>
            <a:ext cx="8351837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65" name="Text Box 5">
            <a:extLst>
              <a:ext uri="{FF2B5EF4-FFF2-40B4-BE49-F238E27FC236}">
                <a16:creationId xmlns:a16="http://schemas.microsoft.com/office/drawing/2014/main" id="{D8C03CC7-8A54-6241-8D85-7CDA04BABD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0959" y="104116"/>
            <a:ext cx="263726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What is Linux?</a:t>
            </a:r>
            <a:endParaRPr lang="en-US" altLang="en-US" sz="2800" b="1" baseline="30000" dirty="0">
              <a:solidFill>
                <a:srgbClr val="FFFF0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7" name="Picture 6" descr="http://upload.wikimedia.org/wikipedia/commons/thumb/3/35/Tux.svg/512px-Tux.svg.png">
            <a:extLst>
              <a:ext uri="{FF2B5EF4-FFF2-40B4-BE49-F238E27FC236}">
                <a16:creationId xmlns:a16="http://schemas.microsoft.com/office/drawing/2014/main" id="{5FD8F792-ED75-0845-8183-524601A52F1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184" y="747153"/>
            <a:ext cx="1079648" cy="172819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00A7FAA-C338-E94A-A2E0-8C471B13A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756177"/>
            <a:ext cx="8136904" cy="4392487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400" i="0" dirty="0">
                <a:latin typeface="Palatino Linotype" panose="02040502050505030304" pitchFamily="18" charset="0"/>
              </a:rPr>
              <a:t>Linux is a Unix clone written from scratch by </a:t>
            </a:r>
            <a:r>
              <a:rPr lang="en-US" sz="2400" b="1" i="0" dirty="0">
                <a:solidFill>
                  <a:srgbClr val="FFFF00"/>
                </a:solidFill>
                <a:latin typeface="Palatino Linotype" panose="02040502050505030304" pitchFamily="18" charset="0"/>
              </a:rPr>
              <a:t>Linus Torvalds</a:t>
            </a:r>
            <a:r>
              <a:rPr lang="en-US" sz="2400" i="0" dirty="0">
                <a:latin typeface="Palatino Linotype" panose="02040502050505030304" pitchFamily="18" charset="0"/>
              </a:rPr>
              <a:t> with assistance from a loosely-knit team of hackers across the Net.</a:t>
            </a:r>
          </a:p>
          <a:p>
            <a:pPr>
              <a:buFont typeface="Wingdings" pitchFamily="2" charset="2"/>
              <a:buChar char="ü"/>
            </a:pPr>
            <a:endParaRPr lang="en-US" sz="2400" i="0" dirty="0">
              <a:latin typeface="Palatino Linotype" panose="02040502050505030304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400" i="0" dirty="0">
                <a:latin typeface="Palatino Linotype" panose="02040502050505030304" pitchFamily="18" charset="0"/>
              </a:rPr>
              <a:t>Unix is a </a:t>
            </a:r>
            <a:r>
              <a:rPr lang="en-US" sz="2400" i="0" dirty="0">
                <a:solidFill>
                  <a:srgbClr val="FFFF00"/>
                </a:solidFill>
                <a:latin typeface="Palatino Linotype" panose="02040502050505030304" pitchFamily="18" charset="0"/>
              </a:rPr>
              <a:t>multitasking, multi-user </a:t>
            </a:r>
            <a:r>
              <a:rPr lang="en-US" sz="2400" i="0" dirty="0">
                <a:latin typeface="Palatino Linotype" panose="02040502050505030304" pitchFamily="18" charset="0"/>
              </a:rPr>
              <a:t>computer operating system originally developed in 1969 by a group of AT&amp;T employees at Bell Labs.</a:t>
            </a:r>
          </a:p>
          <a:p>
            <a:pPr>
              <a:buFont typeface="Wingdings" pitchFamily="2" charset="2"/>
              <a:buChar char="ü"/>
            </a:pPr>
            <a:endParaRPr lang="en-US" sz="2400" i="0" dirty="0">
              <a:latin typeface="Palatino Linotype" panose="02040502050505030304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400" i="0" dirty="0">
                <a:latin typeface="Palatino Linotype" panose="02040502050505030304" pitchFamily="18" charset="0"/>
              </a:rPr>
              <a:t>Linux and Unix strive to be POSIX compliant.</a:t>
            </a:r>
          </a:p>
          <a:p>
            <a:pPr>
              <a:buFont typeface="Wingdings" pitchFamily="2" charset="2"/>
              <a:buChar char="ü"/>
            </a:pPr>
            <a:endParaRPr lang="en-US" sz="2400" i="0" dirty="0">
              <a:latin typeface="Palatino Linotype" panose="02040502050505030304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400" i="0" dirty="0">
                <a:latin typeface="Palatino Linotype" panose="02040502050505030304" pitchFamily="18" charset="0"/>
              </a:rPr>
              <a:t>64% of the world’s servers run some variant of Unix or Linux. The Android phone and the Kindle run Linux.</a:t>
            </a:r>
          </a:p>
          <a:p>
            <a:pPr lvl="1"/>
            <a:endParaRPr lang="en-US" sz="18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756248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3">
            <a:extLst>
              <a:ext uri="{FF2B5EF4-FFF2-40B4-BE49-F238E27FC236}">
                <a16:creationId xmlns:a16="http://schemas.microsoft.com/office/drawing/2014/main" id="{A197E5E2-1ABE-C04D-AAC0-C427E0CF45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55522" y="2708920"/>
            <a:ext cx="7507336" cy="180020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altLang="en-US" i="0" dirty="0">
                <a:latin typeface="Palatino Linotype" panose="02040502050505030304" pitchFamily="18" charset="0"/>
              </a:rPr>
              <a:t>An interface between the Linux system and the user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en-US" i="0" dirty="0">
                <a:latin typeface="Palatino Linotype" panose="02040502050505030304" pitchFamily="18" charset="0"/>
              </a:rPr>
              <a:t>Used to call commands and programs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en-US" i="0" dirty="0">
                <a:latin typeface="Palatino Linotype" panose="02040502050505030304" pitchFamily="18" charset="0"/>
              </a:rPr>
              <a:t>An interpreter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en-US" i="0" dirty="0">
                <a:latin typeface="Palatino Linotype" panose="02040502050505030304" pitchFamily="18" charset="0"/>
              </a:rPr>
              <a:t>Powerful programming language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en-US" i="0" dirty="0">
                <a:latin typeface="Palatino Linotype" panose="02040502050505030304" pitchFamily="18" charset="0"/>
              </a:rPr>
              <a:t>Many available (</a:t>
            </a:r>
            <a:r>
              <a:rPr lang="en-US" altLang="en-US" i="0" dirty="0" err="1">
                <a:latin typeface="Palatino Linotype" panose="02040502050505030304" pitchFamily="18" charset="0"/>
              </a:rPr>
              <a:t>bsh</a:t>
            </a:r>
            <a:r>
              <a:rPr lang="en-US" altLang="en-US" i="0" dirty="0">
                <a:latin typeface="Palatino Linotype" panose="02040502050505030304" pitchFamily="18" charset="0"/>
              </a:rPr>
              <a:t>; </a:t>
            </a:r>
            <a:r>
              <a:rPr lang="en-US" altLang="en-US" i="0" dirty="0" err="1">
                <a:latin typeface="Palatino Linotype" panose="02040502050505030304" pitchFamily="18" charset="0"/>
              </a:rPr>
              <a:t>ksh</a:t>
            </a:r>
            <a:r>
              <a:rPr lang="en-US" altLang="en-US" i="0" dirty="0">
                <a:latin typeface="Palatino Linotype" panose="02040502050505030304" pitchFamily="18" charset="0"/>
              </a:rPr>
              <a:t>; </a:t>
            </a:r>
            <a:r>
              <a:rPr lang="en-US" altLang="en-US" i="0" dirty="0" err="1">
                <a:latin typeface="Palatino Linotype" panose="02040502050505030304" pitchFamily="18" charset="0"/>
              </a:rPr>
              <a:t>csh</a:t>
            </a:r>
            <a:r>
              <a:rPr lang="en-US" altLang="en-US" i="0" dirty="0">
                <a:latin typeface="Palatino Linotype" panose="02040502050505030304" pitchFamily="18" charset="0"/>
              </a:rPr>
              <a:t>; </a:t>
            </a:r>
            <a:r>
              <a:rPr lang="en-US" altLang="en-US" b="1" i="0" dirty="0">
                <a:solidFill>
                  <a:srgbClr val="FFFF00"/>
                </a:solidFill>
                <a:latin typeface="Palatino Linotype" panose="0204050205050503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bash</a:t>
            </a:r>
            <a:r>
              <a:rPr lang="en-US" altLang="en-US" i="0" dirty="0">
                <a:solidFill>
                  <a:srgbClr val="FFFF00"/>
                </a:solidFill>
                <a:latin typeface="Palatino Linotype" panose="02040502050505030304" pitchFamily="18" charset="0"/>
              </a:rPr>
              <a:t>; </a:t>
            </a:r>
            <a:r>
              <a:rPr lang="en-US" altLang="en-US" i="0" dirty="0">
                <a:solidFill>
                  <a:srgbClr val="FFFF00"/>
                </a:solidFill>
                <a:latin typeface="Palatino Linotype" panose="0204050205050503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tcsh</a:t>
            </a:r>
            <a:r>
              <a:rPr lang="en-US" altLang="en-US" i="0" dirty="0">
                <a:latin typeface="Palatino Linotype" panose="02040502050505030304" pitchFamily="18" charset="0"/>
              </a:rPr>
              <a:t>)</a:t>
            </a:r>
          </a:p>
        </p:txBody>
      </p:sp>
      <p:sp>
        <p:nvSpPr>
          <p:cNvPr id="4" name="Line 2">
            <a:extLst>
              <a:ext uri="{FF2B5EF4-FFF2-40B4-BE49-F238E27FC236}">
                <a16:creationId xmlns:a16="http://schemas.microsoft.com/office/drawing/2014/main" id="{4456B560-F376-6148-9082-A938F8F8073D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8" y="620688"/>
            <a:ext cx="8351837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BD87B39-D5A5-6741-866C-3116E7D946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7904" y="95713"/>
            <a:ext cx="120257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Shells</a:t>
            </a:r>
            <a:endParaRPr lang="en-US" altLang="en-US" sz="2800" b="1" baseline="30000" dirty="0">
              <a:solidFill>
                <a:srgbClr val="FFFF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7F96BA-A44F-9149-BC31-C63052785188}"/>
              </a:ext>
            </a:extLst>
          </p:cNvPr>
          <p:cNvSpPr/>
          <p:nvPr/>
        </p:nvSpPr>
        <p:spPr>
          <a:xfrm>
            <a:off x="395289" y="677662"/>
            <a:ext cx="835183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altLang="en-US" dirty="0">
                <a:solidFill>
                  <a:schemeClr val="bg1"/>
                </a:solidFill>
                <a:latin typeface="Palatino Linotype" panose="02040502050505030304" pitchFamily="18" charset="0"/>
              </a:rPr>
              <a:t>A shell is any </a:t>
            </a:r>
            <a:r>
              <a:rPr lang="en-US" altLang="en-US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program</a:t>
            </a:r>
            <a:r>
              <a:rPr lang="en-US" altLang="en-US" dirty="0">
                <a:solidFill>
                  <a:schemeClr val="bg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en-US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that takes input from the user, translates it into instructions that the operating system can understand, and conveys the operating system's output back to the user. </a:t>
            </a:r>
          </a:p>
        </p:txBody>
      </p:sp>
    </p:spTree>
    <p:extLst>
      <p:ext uri="{BB962C8B-B14F-4D97-AF65-F5344CB8AC3E}">
        <p14:creationId xmlns:p14="http://schemas.microsoft.com/office/powerpoint/2010/main" val="493025803"/>
      </p:ext>
    </p:extLst>
  </p:cSld>
  <p:clrMapOvr>
    <a:masterClrMapping/>
  </p:clrMapOvr>
  <p:transition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67726512-1ECF-1D46-9AE4-C0DE8EAD13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15616" y="1196752"/>
            <a:ext cx="7200800" cy="4171950"/>
          </a:xfrm>
        </p:spPr>
        <p:txBody>
          <a:bodyPr/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altLang="en-US" sz="2400" b="1" dirty="0">
                <a:latin typeface="Palatino Linotype" panose="02040502050505030304" pitchFamily="18" charset="0"/>
              </a:rPr>
              <a:t>Shell is Not Integral Part of OS </a:t>
            </a:r>
          </a:p>
          <a:p>
            <a:pPr marL="800100" lvl="1" indent="-342900">
              <a:spcBef>
                <a:spcPts val="500"/>
              </a:spcBef>
              <a:spcAft>
                <a:spcPts val="500"/>
              </a:spcAft>
              <a:buFont typeface="Courier New" panose="02070309020205020404" pitchFamily="49" charset="0"/>
              <a:buChar char="o"/>
            </a:pPr>
            <a:r>
              <a:rPr lang="en-US" altLang="en-US" sz="2000" dirty="0">
                <a:latin typeface="Palatino Linotype" panose="02040502050505030304" pitchFamily="18" charset="0"/>
              </a:rPr>
              <a:t>UNIX Among First to Separate </a:t>
            </a:r>
          </a:p>
          <a:p>
            <a:pPr marL="800100" lvl="1" indent="-342900">
              <a:spcBef>
                <a:spcPts val="500"/>
              </a:spcBef>
              <a:spcAft>
                <a:spcPts val="500"/>
              </a:spcAft>
              <a:buFont typeface="Courier New" panose="02070309020205020404" pitchFamily="49" charset="0"/>
              <a:buChar char="o"/>
            </a:pPr>
            <a:r>
              <a:rPr lang="en-US" altLang="en-US" sz="2000" dirty="0">
                <a:latin typeface="Palatino Linotype" panose="02040502050505030304" pitchFamily="18" charset="0"/>
              </a:rPr>
              <a:t>Compare to MS-DOS, Mac, Win95, VM/CMS</a:t>
            </a:r>
          </a:p>
          <a:p>
            <a:pPr marL="800100" lvl="1" indent="-342900">
              <a:spcBef>
                <a:spcPts val="500"/>
              </a:spcBef>
              <a:spcAft>
                <a:spcPts val="500"/>
              </a:spcAft>
              <a:buFont typeface="Courier New" panose="02070309020205020404" pitchFamily="49" charset="0"/>
              <a:buChar char="o"/>
            </a:pPr>
            <a:r>
              <a:rPr lang="en-US" altLang="en-US" sz="2000" dirty="0">
                <a:latin typeface="Palatino Linotype" panose="02040502050505030304" pitchFamily="18" charset="0"/>
              </a:rPr>
              <a:t>GUI is NOT Required</a:t>
            </a:r>
          </a:p>
          <a:p>
            <a:pPr marL="800100" lvl="1" indent="-342900">
              <a:spcBef>
                <a:spcPts val="500"/>
              </a:spcBef>
              <a:spcAft>
                <a:spcPts val="500"/>
              </a:spcAft>
              <a:buFont typeface="Courier New" panose="02070309020205020404" pitchFamily="49" charset="0"/>
              <a:buChar char="o"/>
            </a:pPr>
            <a:r>
              <a:rPr lang="en-US" altLang="en-US" sz="2000" dirty="0">
                <a:latin typeface="Palatino Linotype" panose="02040502050505030304" pitchFamily="18" charset="0"/>
              </a:rPr>
              <a:t>Default Shell Can Be Configured </a:t>
            </a:r>
          </a:p>
          <a:p>
            <a:pPr lvl="2">
              <a:spcBef>
                <a:spcPts val="500"/>
              </a:spcBef>
              <a:spcAft>
                <a:spcPts val="500"/>
              </a:spcAft>
            </a:pPr>
            <a:r>
              <a:rPr lang="en-US" altLang="en-US" sz="1800" dirty="0">
                <a:latin typeface="Courier New" panose="02070309020205020404" pitchFamily="49" charset="0"/>
                <a:hlinkClick r:id="rId2"/>
              </a:rPr>
              <a:t>chsh</a:t>
            </a:r>
            <a:r>
              <a:rPr lang="en-US" altLang="en-US" sz="1800" dirty="0">
                <a:latin typeface="Courier New" panose="02070309020205020404" pitchFamily="49" charset="0"/>
              </a:rPr>
              <a:t> -s /bin/bash </a:t>
            </a:r>
          </a:p>
          <a:p>
            <a:pPr lvl="2">
              <a:spcBef>
                <a:spcPts val="500"/>
              </a:spcBef>
              <a:spcAft>
                <a:spcPts val="500"/>
              </a:spcAft>
            </a:pPr>
            <a:r>
              <a:rPr lang="en-US" altLang="en-US" sz="1800" dirty="0">
                <a:latin typeface="Courier New" panose="02070309020205020404" pitchFamily="49" charset="0"/>
              </a:rPr>
              <a:t>/</a:t>
            </a:r>
            <a:r>
              <a:rPr lang="en-US" altLang="en-US" sz="1800" dirty="0" err="1">
                <a:latin typeface="Courier New" panose="02070309020205020404" pitchFamily="49" charset="0"/>
              </a:rPr>
              <a:t>etc</a:t>
            </a:r>
            <a:r>
              <a:rPr lang="en-US" altLang="en-US" sz="1800" dirty="0">
                <a:latin typeface="Courier New" panose="02070309020205020404" pitchFamily="49" charset="0"/>
              </a:rPr>
              <a:t>/</a:t>
            </a:r>
            <a:r>
              <a:rPr lang="en-US" altLang="en-US" sz="1800" dirty="0" err="1">
                <a:latin typeface="Courier New" panose="02070309020205020404" pitchFamily="49" charset="0"/>
              </a:rPr>
              <a:t>passwd</a:t>
            </a:r>
            <a:r>
              <a:rPr lang="en-US" altLang="en-US" sz="1800" dirty="0"/>
              <a:t> </a:t>
            </a:r>
          </a:p>
          <a:p>
            <a:pPr marL="800100" lvl="1" indent="-342900">
              <a:spcBef>
                <a:spcPts val="500"/>
              </a:spcBef>
              <a:spcAft>
                <a:spcPts val="500"/>
              </a:spcAft>
              <a:buFont typeface="Courier New" panose="02070309020205020404" pitchFamily="49" charset="0"/>
              <a:buChar char="o"/>
            </a:pPr>
            <a:r>
              <a:rPr lang="en-US" altLang="en-US" sz="2000" dirty="0">
                <a:latin typeface="Palatino Linotype" panose="02040502050505030304" pitchFamily="18" charset="0"/>
              </a:rPr>
              <a:t>Helps To Customize Environment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6" name="Line 2">
            <a:extLst>
              <a:ext uri="{FF2B5EF4-FFF2-40B4-BE49-F238E27FC236}">
                <a16:creationId xmlns:a16="http://schemas.microsoft.com/office/drawing/2014/main" id="{5C16B863-16B1-934A-B776-D4B79E1B35AE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8" y="620688"/>
            <a:ext cx="8351837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800EFE8D-693C-414E-9F64-5B704740D5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7904" y="95713"/>
            <a:ext cx="120257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Shells</a:t>
            </a:r>
            <a:endParaRPr lang="en-US" altLang="en-US" sz="2800" b="1" baseline="30000" dirty="0">
              <a:solidFill>
                <a:srgbClr val="FFFF0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992526"/>
      </p:ext>
    </p:extLst>
  </p:cSld>
  <p:clrMapOvr>
    <a:masterClrMapping/>
  </p:clrMapOvr>
  <p:transition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>
            <a:extLst>
              <a:ext uri="{FF2B5EF4-FFF2-40B4-BE49-F238E27FC236}">
                <a16:creationId xmlns:a16="http://schemas.microsoft.com/office/drawing/2014/main" id="{B0BF3C18-429C-0D4F-9F72-406FE0FA670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5613" y="980728"/>
            <a:ext cx="8178800" cy="2784475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500"/>
              </a:spcBef>
              <a:spcAft>
                <a:spcPts val="500"/>
              </a:spcAft>
              <a:buFont typeface="Monotype Sorts" pitchFamily="2" charset="2"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	</a:t>
            </a:r>
            <a:r>
              <a:rPr lang="en-US" altLang="en-US" sz="2800" dirty="0">
                <a:latin typeface="Courier New" panose="02070309020205020404" pitchFamily="49" charset="0"/>
              </a:rPr>
              <a:t>#!/bin/bash</a:t>
            </a:r>
          </a:p>
          <a:p>
            <a:pPr>
              <a:lnSpc>
                <a:spcPct val="8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en-US" sz="2800" dirty="0">
                <a:latin typeface="Courier New" panose="02070309020205020404" pitchFamily="49" charset="0"/>
              </a:rPr>
              <a:t>	while</a:t>
            </a:r>
          </a:p>
          <a:p>
            <a:pPr>
              <a:lnSpc>
                <a:spcPct val="8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en-US" sz="2800" dirty="0">
                <a:latin typeface="Courier New" panose="02070309020205020404" pitchFamily="49" charset="0"/>
              </a:rPr>
              <a:t>	true</a:t>
            </a:r>
          </a:p>
          <a:p>
            <a:pPr>
              <a:lnSpc>
                <a:spcPct val="8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en-US" sz="2800" dirty="0">
                <a:latin typeface="Courier New" panose="02070309020205020404" pitchFamily="49" charset="0"/>
              </a:rPr>
              <a:t>	do</a:t>
            </a:r>
          </a:p>
          <a:p>
            <a:pPr>
              <a:lnSpc>
                <a:spcPct val="8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en-US" sz="2800" dirty="0">
                <a:latin typeface="Courier New" panose="02070309020205020404" pitchFamily="49" charset="0"/>
              </a:rPr>
              <a:t>	   </a:t>
            </a:r>
            <a:r>
              <a:rPr lang="en-US" altLang="en-US" sz="2800" dirty="0">
                <a:latin typeface="Courier New" panose="02070309020205020404" pitchFamily="49" charset="0"/>
                <a:hlinkClick r:id="rId2"/>
              </a:rPr>
              <a:t>cat</a:t>
            </a:r>
            <a:r>
              <a:rPr lang="en-US" altLang="en-US" sz="2800" dirty="0">
                <a:latin typeface="Courier New" panose="02070309020205020404" pitchFamily="49" charset="0"/>
              </a:rPr>
              <a:t> </a:t>
            </a:r>
            <a:r>
              <a:rPr lang="en-US" altLang="en-US" sz="2800" dirty="0" err="1">
                <a:latin typeface="Courier New" panose="02070309020205020404" pitchFamily="49" charset="0"/>
              </a:rPr>
              <a:t>somefile</a:t>
            </a:r>
            <a:r>
              <a:rPr lang="en-US" altLang="en-US" sz="2800" dirty="0">
                <a:latin typeface="Courier New" panose="02070309020205020404" pitchFamily="49" charset="0"/>
              </a:rPr>
              <a:t> &gt; /dev/null</a:t>
            </a:r>
          </a:p>
          <a:p>
            <a:pPr>
              <a:lnSpc>
                <a:spcPct val="8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en-US" sz="2800" dirty="0">
                <a:latin typeface="Courier New" panose="02070309020205020404" pitchFamily="49" charset="0"/>
              </a:rPr>
              <a:t>	   </a:t>
            </a:r>
            <a:r>
              <a:rPr lang="en-US" altLang="en-US" sz="2800" dirty="0">
                <a:latin typeface="Courier New" panose="02070309020205020404" pitchFamily="49" charset="0"/>
                <a:hlinkClick r:id="rId3"/>
              </a:rPr>
              <a:t>echo</a:t>
            </a:r>
            <a:r>
              <a:rPr lang="en-US" altLang="en-US" sz="2800" dirty="0">
                <a:latin typeface="Courier New" panose="02070309020205020404" pitchFamily="49" charset="0"/>
              </a:rPr>
              <a:t> .</a:t>
            </a:r>
          </a:p>
          <a:p>
            <a:pPr>
              <a:lnSpc>
                <a:spcPct val="8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en-US" sz="2800" dirty="0">
                <a:latin typeface="Courier New" panose="02070309020205020404" pitchFamily="49" charset="0"/>
              </a:rPr>
              <a:t>	done</a:t>
            </a:r>
          </a:p>
          <a:p>
            <a:pPr>
              <a:lnSpc>
                <a:spcPct val="80000"/>
              </a:lnSpc>
              <a:spcBef>
                <a:spcPct val="0"/>
              </a:spcBef>
              <a:buFont typeface="Monotype Sorts" pitchFamily="2" charset="2"/>
              <a:buNone/>
            </a:pPr>
            <a:endParaRPr lang="en-US" altLang="en-US" dirty="0">
              <a:latin typeface="Courier New" panose="02070309020205020404" pitchFamily="49" charset="0"/>
            </a:endParaRPr>
          </a:p>
          <a:p>
            <a:endParaRPr lang="en-US" altLang="en-US" dirty="0"/>
          </a:p>
        </p:txBody>
      </p:sp>
      <p:sp>
        <p:nvSpPr>
          <p:cNvPr id="7173" name="Text Box 5">
            <a:extLst>
              <a:ext uri="{FF2B5EF4-FFF2-40B4-BE49-F238E27FC236}">
                <a16:creationId xmlns:a16="http://schemas.microsoft.com/office/drawing/2014/main" id="{AF4F47C0-4DED-B94C-AE33-E44A23A262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84" y="4293096"/>
            <a:ext cx="4493538" cy="1338828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Font typeface="Monotype Sorts" pitchFamily="2" charset="2"/>
              <a:buNone/>
            </a:pPr>
            <a:r>
              <a:rPr kumimoji="0" lang="en-US" altLang="en-US" sz="2000" dirty="0">
                <a:solidFill>
                  <a:srgbClr val="FFFF00"/>
                </a:solidFill>
                <a:latin typeface="Courier New" panose="02070309020205020404" pitchFamily="49" charset="0"/>
              </a:rPr>
              <a:t>/* */</a:t>
            </a:r>
          </a:p>
          <a:p>
            <a:pPr algn="l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Font typeface="Monotype Sorts" pitchFamily="2" charset="2"/>
              <a:buNone/>
            </a:pPr>
            <a:r>
              <a:rPr kumimoji="0" lang="en-US" altLang="en-US" sz="2000" dirty="0">
                <a:solidFill>
                  <a:srgbClr val="FFFF00"/>
                </a:solidFill>
                <a:latin typeface="Courier New" panose="02070309020205020404" pitchFamily="49" charset="0"/>
              </a:rPr>
              <a:t>do forever</a:t>
            </a:r>
          </a:p>
          <a:p>
            <a:pPr algn="l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Font typeface="Monotype Sorts" pitchFamily="2" charset="2"/>
              <a:buNone/>
            </a:pPr>
            <a:r>
              <a:rPr kumimoji="0" lang="en-US" altLang="en-US" sz="2000" dirty="0">
                <a:solidFill>
                  <a:srgbClr val="FFFF00"/>
                </a:solidFill>
                <a:latin typeface="Courier New" panose="02070309020205020404" pitchFamily="49" charset="0"/>
              </a:rPr>
              <a:t>   ‘PIPE &lt; SOME FILE | hole’</a:t>
            </a:r>
          </a:p>
          <a:p>
            <a:pPr algn="l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Font typeface="Monotype Sorts" pitchFamily="2" charset="2"/>
              <a:buNone/>
            </a:pPr>
            <a:r>
              <a:rPr kumimoji="0" lang="en-US" altLang="en-US" sz="2000" dirty="0">
                <a:solidFill>
                  <a:srgbClr val="FFFF00"/>
                </a:solidFill>
                <a:latin typeface="Courier New" panose="02070309020205020404" pitchFamily="49" charset="0"/>
              </a:rPr>
              <a:t>   say ‘.’</a:t>
            </a:r>
          </a:p>
          <a:p>
            <a:pPr algn="l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Font typeface="Monotype Sorts" pitchFamily="2" charset="2"/>
              <a:buNone/>
            </a:pPr>
            <a:r>
              <a:rPr kumimoji="0" lang="en-US" altLang="en-US" sz="2000" dirty="0">
                <a:solidFill>
                  <a:srgbClr val="FFFF00"/>
                </a:solidFill>
                <a:latin typeface="Courier New" panose="02070309020205020404" pitchFamily="49" charset="0"/>
              </a:rPr>
              <a:t>end</a:t>
            </a:r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id="{0AF42EC1-AAF5-FD40-B990-1B5D8DA4F301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8" y="620688"/>
            <a:ext cx="8351837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124A0BC1-9B04-3B40-A0A0-57BB30DCF1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7904" y="95713"/>
            <a:ext cx="235994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Shell Scripts</a:t>
            </a:r>
            <a:endParaRPr lang="en-US" altLang="en-US" sz="2800" b="1" baseline="30000" dirty="0">
              <a:solidFill>
                <a:srgbClr val="FFFF0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057855"/>
      </p:ext>
    </p:extLst>
  </p:cSld>
  <p:clrMapOvr>
    <a:masterClrMapping/>
  </p:clrMapOvr>
  <p:transition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3">
            <a:extLst>
              <a:ext uri="{FF2B5EF4-FFF2-40B4-BE49-F238E27FC236}">
                <a16:creationId xmlns:a16="http://schemas.microsoft.com/office/drawing/2014/main" id="{0FB97DED-1ED7-8540-859A-8D40AE7486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512" y="764704"/>
            <a:ext cx="8707314" cy="2232248"/>
          </a:xfrm>
        </p:spPr>
        <p:txBody>
          <a:bodyPr/>
          <a:lstStyle/>
          <a:p>
            <a:r>
              <a:rPr lang="en-US" altLang="en-US" sz="2000" i="0" dirty="0">
                <a:latin typeface="Palatino Linotype" panose="02040502050505030304" pitchFamily="18" charset="0"/>
              </a:rPr>
              <a:t>Environment variables are global settings that control the function of the shell and other Linux programs. They are sometimes referred to global shell variables.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en-US" sz="2000" i="0" dirty="0">
                <a:latin typeface="Palatino Linotype" panose="02040502050505030304" pitchFamily="18" charset="0"/>
              </a:rPr>
              <a:t>Setting:</a:t>
            </a:r>
          </a:p>
          <a:p>
            <a:pPr lvl="1">
              <a:lnSpc>
                <a:spcPct val="80000"/>
              </a:lnSpc>
            </a:pPr>
            <a:r>
              <a:rPr lang="en-US" altLang="en-US" sz="1600" dirty="0">
                <a:latin typeface="Courier New" panose="02070309020205020404" pitchFamily="49" charset="0"/>
              </a:rPr>
              <a:t>VAR=/home/</a:t>
            </a:r>
            <a:r>
              <a:rPr lang="en-US" altLang="en-US" sz="1600" dirty="0" err="1">
                <a:latin typeface="Courier New" panose="02070309020205020404" pitchFamily="49" charset="0"/>
              </a:rPr>
              <a:t>fred</a:t>
            </a:r>
            <a:r>
              <a:rPr lang="en-US" altLang="en-US" sz="1600" dirty="0">
                <a:latin typeface="Courier New" panose="02070309020205020404" pitchFamily="49" charset="0"/>
              </a:rPr>
              <a:t>/doc</a:t>
            </a:r>
          </a:p>
          <a:p>
            <a:pPr lvl="1">
              <a:lnSpc>
                <a:spcPct val="80000"/>
              </a:lnSpc>
            </a:pPr>
            <a:r>
              <a:rPr lang="en-US" altLang="en-US" sz="1600" dirty="0">
                <a:latin typeface="Courier New" panose="02070309020205020404" pitchFamily="49" charset="0"/>
              </a:rPr>
              <a:t>export TERM=</a:t>
            </a:r>
            <a:r>
              <a:rPr lang="en-US" altLang="en-US" sz="1600" dirty="0" err="1">
                <a:latin typeface="Courier New" panose="02070309020205020404" pitchFamily="49" charset="0"/>
              </a:rPr>
              <a:t>ansi</a:t>
            </a:r>
            <a:endParaRPr lang="en-US" altLang="en-US" sz="1600" dirty="0">
              <a:latin typeface="Courier New" panose="02070309020205020404" pitchFamily="49" charset="0"/>
            </a:endParaRPr>
          </a:p>
          <a:p>
            <a:pPr lvl="1">
              <a:lnSpc>
                <a:spcPct val="80000"/>
              </a:lnSpc>
            </a:pPr>
            <a:r>
              <a:rPr lang="en-US" altLang="en-US" sz="1600" dirty="0">
                <a:latin typeface="Courier New" panose="02070309020205020404" pitchFamily="49" charset="0"/>
              </a:rPr>
              <a:t>SYSTEMNAME=`</a:t>
            </a:r>
            <a:r>
              <a:rPr lang="en-US" altLang="en-US" sz="1600" dirty="0">
                <a:latin typeface="Courier New" panose="02070309020205020404" pitchFamily="49" charset="0"/>
                <a:hlinkClick r:id="rId2"/>
              </a:rPr>
              <a:t>uname</a:t>
            </a:r>
            <a:r>
              <a:rPr lang="en-US" altLang="en-US" sz="1600" dirty="0">
                <a:latin typeface="Courier New" panose="02070309020205020404" pitchFamily="49" charset="0"/>
              </a:rPr>
              <a:t> -n`</a:t>
            </a:r>
          </a:p>
        </p:txBody>
      </p:sp>
      <p:sp>
        <p:nvSpPr>
          <p:cNvPr id="4" name="Line 2">
            <a:extLst>
              <a:ext uri="{FF2B5EF4-FFF2-40B4-BE49-F238E27FC236}">
                <a16:creationId xmlns:a16="http://schemas.microsoft.com/office/drawing/2014/main" id="{2888E998-64BF-B44E-A088-10831B11CEAB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8" y="620688"/>
            <a:ext cx="8351837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6CC2EE43-AED3-BF47-BF2E-AF103D606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8804" y="105728"/>
            <a:ext cx="396480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Environment Variables</a:t>
            </a:r>
            <a:endParaRPr lang="en-US" altLang="en-US" sz="2800" b="1" baseline="30000" dirty="0">
              <a:solidFill>
                <a:srgbClr val="FFFF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4A68405-1717-A14D-ACAD-5E537E3CD2AC}"/>
              </a:ext>
            </a:extLst>
          </p:cNvPr>
          <p:cNvSpPr txBox="1">
            <a:spLocks noChangeArrowheads="1"/>
          </p:cNvSpPr>
          <p:nvPr/>
        </p:nvSpPr>
        <p:spPr>
          <a:xfrm>
            <a:off x="179512" y="3129136"/>
            <a:ext cx="8505006" cy="280831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defRPr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000" i="0" dirty="0">
                <a:latin typeface="Palatino Linotype" panose="02040502050505030304" pitchFamily="18" charset="0"/>
              </a:rPr>
              <a:t>Using Environment Variables: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600" dirty="0">
                <a:latin typeface="Courier New" panose="02070309020205020404" pitchFamily="49" charset="0"/>
              </a:rPr>
              <a:t>echo $VAR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600" dirty="0">
                <a:latin typeface="Courier New" panose="02070309020205020404" pitchFamily="49" charset="0"/>
              </a:rPr>
              <a:t>cd $VAR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600" dirty="0">
                <a:latin typeface="Courier New" panose="02070309020205020404" pitchFamily="49" charset="0"/>
              </a:rPr>
              <a:t>cd $HOME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600" dirty="0">
                <a:latin typeface="Courier New" panose="02070309020205020404" pitchFamily="49" charset="0"/>
              </a:rPr>
              <a:t>echo “You are running on $SYSTEMNAME”</a:t>
            </a:r>
          </a:p>
          <a:p>
            <a:pPr eaLnBrk="1" hangingPunct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000" i="0" dirty="0">
                <a:latin typeface="Palatino Linotype" panose="02040502050505030304" pitchFamily="18" charset="0"/>
              </a:rPr>
              <a:t>Displaying - use the following commands: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600" dirty="0">
                <a:latin typeface="Courier New" panose="02070309020205020404" pitchFamily="49" charset="0"/>
              </a:rPr>
              <a:t>set </a:t>
            </a:r>
            <a:r>
              <a:rPr lang="en-US" altLang="en-US" sz="1600" dirty="0"/>
              <a:t>(displays local &amp; </a:t>
            </a:r>
            <a:r>
              <a:rPr lang="en-US" altLang="en-US" sz="1600" dirty="0" err="1"/>
              <a:t>env</a:t>
            </a:r>
            <a:r>
              <a:rPr lang="en-US" altLang="en-US" sz="1600" dirty="0"/>
              <a:t>. </a:t>
            </a:r>
            <a:r>
              <a:rPr lang="en-US" altLang="en-US" sz="1600" dirty="0" err="1"/>
              <a:t>Vars</a:t>
            </a:r>
            <a:r>
              <a:rPr lang="en-US" altLang="en-US" sz="1600" dirty="0"/>
              <a:t>)</a:t>
            </a:r>
            <a:endParaRPr lang="en-US" altLang="en-US" sz="1600" dirty="0">
              <a:latin typeface="Courier New" panose="02070309020205020404" pitchFamily="49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 sz="1600" dirty="0">
                <a:latin typeface="Courier New" panose="02070309020205020404" pitchFamily="49" charset="0"/>
              </a:rPr>
              <a:t>export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err="1">
                <a:latin typeface="Palatino Linotype" panose="02040502050505030304" pitchFamily="18" charset="0"/>
              </a:rPr>
              <a:t>Vars</a:t>
            </a:r>
            <a:r>
              <a:rPr lang="en-US" altLang="en-US" sz="2800" dirty="0">
                <a:latin typeface="Palatino Linotype" panose="02040502050505030304" pitchFamily="18" charset="0"/>
              </a:rPr>
              <a:t> can be retrieved by a script or a program</a:t>
            </a:r>
          </a:p>
        </p:txBody>
      </p:sp>
    </p:spTree>
    <p:extLst>
      <p:ext uri="{BB962C8B-B14F-4D97-AF65-F5344CB8AC3E}">
        <p14:creationId xmlns:p14="http://schemas.microsoft.com/office/powerpoint/2010/main" val="3185172978"/>
      </p:ext>
    </p:extLst>
  </p:cSld>
  <p:clrMapOvr>
    <a:masterClrMapping/>
  </p:clrMapOvr>
  <p:transition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3">
            <a:extLst>
              <a:ext uri="{FF2B5EF4-FFF2-40B4-BE49-F238E27FC236}">
                <a16:creationId xmlns:a16="http://schemas.microsoft.com/office/drawing/2014/main" id="{3F66FEC1-E82D-934B-895C-382B90A447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7856" y="1340768"/>
            <a:ext cx="7886700" cy="4351338"/>
          </a:xfrm>
        </p:spPr>
        <p:txBody>
          <a:bodyPr/>
          <a:lstStyle/>
          <a:p>
            <a:r>
              <a:rPr lang="en-US" altLang="en-US" sz="28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HOME</a:t>
            </a:r>
          </a:p>
          <a:p>
            <a:pPr lvl="1"/>
            <a:r>
              <a:rPr lang="en-US" altLang="en-US" sz="2400" dirty="0">
                <a:latin typeface="Palatino Linotype" panose="02040502050505030304" pitchFamily="18" charset="0"/>
              </a:rPr>
              <a:t>Your home directory (often be abbreviated as “~”)</a:t>
            </a:r>
          </a:p>
          <a:p>
            <a:r>
              <a:rPr lang="en-US" altLang="en-US" sz="28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TERM</a:t>
            </a:r>
          </a:p>
          <a:p>
            <a:pPr lvl="1"/>
            <a:r>
              <a:rPr lang="en-US" altLang="en-US" sz="2400" dirty="0">
                <a:latin typeface="Palatino Linotype" panose="02040502050505030304" pitchFamily="18" charset="0"/>
              </a:rPr>
              <a:t>The type of terminal you are running (for example vt100, </a:t>
            </a:r>
            <a:r>
              <a:rPr lang="en-US" altLang="en-US" sz="2400" dirty="0" err="1">
                <a:latin typeface="Palatino Linotype" panose="02040502050505030304" pitchFamily="18" charset="0"/>
              </a:rPr>
              <a:t>xterm</a:t>
            </a:r>
            <a:r>
              <a:rPr lang="en-US" altLang="en-US" sz="2400" dirty="0">
                <a:latin typeface="Palatino Linotype" panose="02040502050505030304" pitchFamily="18" charset="0"/>
              </a:rPr>
              <a:t>, and </a:t>
            </a:r>
            <a:r>
              <a:rPr lang="en-US" altLang="en-US" sz="2400" dirty="0" err="1">
                <a:latin typeface="Palatino Linotype" panose="02040502050505030304" pitchFamily="18" charset="0"/>
              </a:rPr>
              <a:t>ansi</a:t>
            </a:r>
            <a:r>
              <a:rPr lang="en-US" altLang="en-US" sz="2400" dirty="0">
                <a:latin typeface="Palatino Linotype" panose="02040502050505030304" pitchFamily="18" charset="0"/>
              </a:rPr>
              <a:t>)</a:t>
            </a:r>
          </a:p>
          <a:p>
            <a:r>
              <a:rPr lang="en-US" altLang="en-US" sz="28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PWD</a:t>
            </a:r>
          </a:p>
          <a:p>
            <a:pPr lvl="1"/>
            <a:r>
              <a:rPr lang="en-US" altLang="en-US" sz="2400" dirty="0">
                <a:latin typeface="Palatino Linotype" panose="02040502050505030304" pitchFamily="18" charset="0"/>
              </a:rPr>
              <a:t>Current working directory</a:t>
            </a:r>
          </a:p>
          <a:p>
            <a:r>
              <a:rPr lang="en-US" altLang="en-US" sz="28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PATH</a:t>
            </a:r>
          </a:p>
          <a:p>
            <a:pPr lvl="1"/>
            <a:r>
              <a:rPr lang="en-US" altLang="en-US" sz="2400" dirty="0">
                <a:latin typeface="Palatino Linotype" panose="02040502050505030304" pitchFamily="18" charset="0"/>
              </a:rPr>
              <a:t>List of directories to search for commands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id="{80D67D50-5A4F-CD4E-9699-493A324F9D4C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8" y="620688"/>
            <a:ext cx="8351837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9AA19CB3-266C-3643-BECE-C4CEFE13ED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1870" y="88001"/>
            <a:ext cx="672036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Some Important Environment Variables</a:t>
            </a:r>
            <a:endParaRPr lang="en-US" altLang="en-US" sz="2800" b="1" baseline="30000" dirty="0">
              <a:solidFill>
                <a:srgbClr val="FFFF0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557927"/>
      </p:ext>
    </p:extLst>
  </p:cSld>
  <p:clrMapOvr>
    <a:masterClrMapping/>
  </p:clrMapOvr>
  <p:transition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3">
            <a:extLst>
              <a:ext uri="{FF2B5EF4-FFF2-40B4-BE49-F238E27FC236}">
                <a16:creationId xmlns:a16="http://schemas.microsoft.com/office/drawing/2014/main" id="{5D91616B-F261-E142-9846-EAC0F9BCE2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6693" y="764704"/>
            <a:ext cx="8709025" cy="2376264"/>
          </a:xfrm>
        </p:spPr>
        <p:txBody>
          <a:bodyPr/>
          <a:lstStyle/>
          <a:p>
            <a:r>
              <a:rPr lang="en-US" altLang="en-US" sz="2000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Controls where commands are found</a:t>
            </a:r>
          </a:p>
          <a:p>
            <a:pPr lvl="1"/>
            <a:r>
              <a:rPr lang="en-US" altLang="en-US" dirty="0">
                <a:latin typeface="Palatino Linotype" panose="02040502050505030304" pitchFamily="18" charset="0"/>
              </a:rPr>
              <a:t>PATH is a list of directory pathnames separated by colons. For example:</a:t>
            </a:r>
          </a:p>
          <a:p>
            <a:pPr marL="457200" lvl="1" indent="0"/>
            <a:r>
              <a:rPr lang="en-US" altLang="en-US" sz="1600" dirty="0">
                <a:latin typeface="Courier New" panose="02070309020205020404" pitchFamily="49" charset="0"/>
              </a:rPr>
              <a:t>PATH=/bin:/</a:t>
            </a:r>
            <a:r>
              <a:rPr lang="en-US" altLang="en-US" sz="1600" dirty="0" err="1">
                <a:latin typeface="Courier New" panose="02070309020205020404" pitchFamily="49" charset="0"/>
              </a:rPr>
              <a:t>usr</a:t>
            </a:r>
            <a:r>
              <a:rPr lang="en-US" altLang="en-US" sz="1600" dirty="0">
                <a:latin typeface="Courier New" panose="02070309020205020404" pitchFamily="49" charset="0"/>
              </a:rPr>
              <a:t>/bin:/</a:t>
            </a:r>
            <a:r>
              <a:rPr lang="en-US" altLang="en-US" sz="1600" dirty="0" err="1">
                <a:latin typeface="Courier New" panose="02070309020205020404" pitchFamily="49" charset="0"/>
              </a:rPr>
              <a:t>usr</a:t>
            </a:r>
            <a:r>
              <a:rPr lang="en-US" altLang="en-US" sz="1600" dirty="0">
                <a:latin typeface="Courier New" panose="02070309020205020404" pitchFamily="49" charset="0"/>
              </a:rPr>
              <a:t>/X11R6/bin:/</a:t>
            </a:r>
            <a:r>
              <a:rPr lang="en-US" altLang="en-US" sz="1600" dirty="0" err="1">
                <a:latin typeface="Courier New" panose="02070309020205020404" pitchFamily="49" charset="0"/>
              </a:rPr>
              <a:t>usr</a:t>
            </a:r>
            <a:r>
              <a:rPr lang="en-US" altLang="en-US" sz="1600" dirty="0">
                <a:latin typeface="Courier New" panose="02070309020205020404" pitchFamily="49" charset="0"/>
              </a:rPr>
              <a:t>/local/bin:/home/henry/bin</a:t>
            </a:r>
            <a:endParaRPr lang="en-US" altLang="en-US" sz="1600" dirty="0"/>
          </a:p>
          <a:p>
            <a:pPr lvl="1"/>
            <a:r>
              <a:rPr lang="en-US" altLang="en-US" sz="2400" dirty="0">
                <a:latin typeface="Palatino Linotype" panose="02040502050505030304" pitchFamily="18" charset="0"/>
              </a:rPr>
              <a:t>If  a command does not contain a slash, the shell tries finding the command in each directory in PATH. </a:t>
            </a:r>
          </a:p>
          <a:p>
            <a:pPr lvl="1"/>
            <a:r>
              <a:rPr lang="en-US" altLang="en-US" sz="2400" dirty="0">
                <a:latin typeface="Palatino Linotype" panose="02040502050505030304" pitchFamily="18" charset="0"/>
              </a:rPr>
              <a:t>The first match is the command that will run</a:t>
            </a:r>
          </a:p>
        </p:txBody>
      </p:sp>
      <p:sp>
        <p:nvSpPr>
          <p:cNvPr id="4" name="Line 2">
            <a:extLst>
              <a:ext uri="{FF2B5EF4-FFF2-40B4-BE49-F238E27FC236}">
                <a16:creationId xmlns:a16="http://schemas.microsoft.com/office/drawing/2014/main" id="{D02AE6BB-C1F4-C54A-9A81-328F69AEC92B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8" y="620688"/>
            <a:ext cx="8351837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254E9EB3-212F-5E4D-8B94-3348E5E0D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1870" y="88001"/>
            <a:ext cx="487338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PATH Environment Variable</a:t>
            </a:r>
            <a:endParaRPr lang="en-US" altLang="en-US" sz="2800" b="1" baseline="30000" dirty="0">
              <a:solidFill>
                <a:srgbClr val="FFFF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29B0EC-BCDE-F346-B865-3F2F4F935ACB}"/>
              </a:ext>
            </a:extLst>
          </p:cNvPr>
          <p:cNvSpPr/>
          <p:nvPr/>
        </p:nvSpPr>
        <p:spPr>
          <a:xfrm>
            <a:off x="611560" y="3284983"/>
            <a:ext cx="83141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 dirty="0">
                <a:solidFill>
                  <a:schemeClr val="bg1"/>
                </a:solidFill>
                <a:latin typeface="Palatino Linotype" panose="02040502050505030304" pitchFamily="18" charset="0"/>
              </a:rPr>
              <a:t>Usually set in </a:t>
            </a:r>
            <a:r>
              <a:rPr lang="en-US" altLang="en-US" sz="2800" dirty="0">
                <a:solidFill>
                  <a:schemeClr val="bg1"/>
                </a:solidFill>
                <a:latin typeface="Courier New" panose="02070309020205020404" pitchFamily="49" charset="0"/>
              </a:rPr>
              <a:t>/</a:t>
            </a:r>
            <a:r>
              <a:rPr lang="en-US" altLang="en-US" sz="2800" dirty="0" err="1">
                <a:solidFill>
                  <a:schemeClr val="bg1"/>
                </a:solidFill>
                <a:latin typeface="Courier New" panose="02070309020205020404" pitchFamily="49" charset="0"/>
              </a:rPr>
              <a:t>etc</a:t>
            </a:r>
            <a:r>
              <a:rPr lang="en-US" altLang="en-US" sz="2800" dirty="0">
                <a:solidFill>
                  <a:schemeClr val="bg1"/>
                </a:solidFill>
                <a:latin typeface="Courier New" panose="02070309020205020404" pitchFamily="49" charset="0"/>
              </a:rPr>
              <a:t>/profile </a:t>
            </a:r>
          </a:p>
          <a:p>
            <a:r>
              <a:rPr lang="en-US" altLang="en-US" sz="2800" dirty="0">
                <a:solidFill>
                  <a:schemeClr val="bg1"/>
                </a:solidFill>
                <a:latin typeface="Palatino Linotype" panose="02040502050505030304" pitchFamily="18" charset="0"/>
              </a:rPr>
              <a:t>Often modified in </a:t>
            </a:r>
            <a:r>
              <a:rPr lang="en-US" altLang="en-US" sz="2800" dirty="0">
                <a:solidFill>
                  <a:schemeClr val="bg1"/>
                </a:solidFill>
                <a:latin typeface="Courier New" panose="02070309020205020404" pitchFamily="49" charset="0"/>
              </a:rPr>
              <a:t>~/.profile [~/.</a:t>
            </a:r>
            <a:r>
              <a:rPr lang="en-US" altLang="en-US" sz="2800" dirty="0" err="1">
                <a:solidFill>
                  <a:schemeClr val="bg1"/>
                </a:solidFill>
                <a:latin typeface="Courier New" panose="02070309020205020404" pitchFamily="49" charset="0"/>
              </a:rPr>
              <a:t>bashrc</a:t>
            </a:r>
            <a:r>
              <a:rPr lang="en-US" altLang="en-US" sz="2800" dirty="0">
                <a:solidFill>
                  <a:schemeClr val="bg1"/>
                </a:solidFill>
                <a:latin typeface="Courier New" panose="02070309020205020404" pitchFamily="49" charset="0"/>
              </a:rPr>
              <a:t>]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655806"/>
      </p:ext>
    </p:extLst>
  </p:cSld>
  <p:clrMapOvr>
    <a:masterClrMapping/>
  </p:clrMapOvr>
  <p:transition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3">
            <a:extLst>
              <a:ext uri="{FF2B5EF4-FFF2-40B4-BE49-F238E27FC236}">
                <a16:creationId xmlns:a16="http://schemas.microsoft.com/office/drawing/2014/main" id="{A126DF28-6256-B34B-98F5-156C7901B5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512" y="832385"/>
            <a:ext cx="7886700" cy="1944216"/>
          </a:xfrm>
        </p:spPr>
        <p:txBody>
          <a:bodyPr/>
          <a:lstStyle/>
          <a:p>
            <a:r>
              <a:rPr lang="en-US" altLang="en-US" sz="2000" b="1" i="0" u="sng" dirty="0">
                <a:solidFill>
                  <a:srgbClr val="FFFF00"/>
                </a:solidFill>
                <a:latin typeface="Palatino Linotype" panose="02040502050505030304" pitchFamily="18" charset="0"/>
              </a:rPr>
              <a:t>Every file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en-US" sz="2000" dirty="0">
                <a:latin typeface="Palatino Linotype" panose="02040502050505030304" pitchFamily="18" charset="0"/>
              </a:rPr>
              <a:t>Is owned by someone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en-US" sz="2000" dirty="0">
                <a:latin typeface="Palatino Linotype" panose="02040502050505030304" pitchFamily="18" charset="0"/>
              </a:rPr>
              <a:t>Belongs to a group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altLang="en-US" sz="2000" dirty="0">
                <a:latin typeface="Palatino Linotype" panose="02040502050505030304" pitchFamily="18" charset="0"/>
              </a:rPr>
              <a:t>Has certain access permissions for owner, group, and others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1800" dirty="0">
                <a:latin typeface="Palatino Linotype" panose="02040502050505030304" pitchFamily="18" charset="0"/>
              </a:rPr>
              <a:t>Default permissions determined by </a:t>
            </a:r>
            <a:r>
              <a:rPr lang="en-US" altLang="en-US" sz="1800" dirty="0">
                <a:latin typeface="Courier New" panose="02070309020205020404" pitchFamily="49" charset="0"/>
                <a:hlinkClick r:id="rId2"/>
              </a:rPr>
              <a:t>umask</a:t>
            </a:r>
            <a:endParaRPr lang="en-US" altLang="en-US" sz="1800" dirty="0"/>
          </a:p>
          <a:p>
            <a:endParaRPr lang="en-US" altLang="en-US" dirty="0"/>
          </a:p>
        </p:txBody>
      </p:sp>
      <p:sp>
        <p:nvSpPr>
          <p:cNvPr id="4" name="Line 2">
            <a:extLst>
              <a:ext uri="{FF2B5EF4-FFF2-40B4-BE49-F238E27FC236}">
                <a16:creationId xmlns:a16="http://schemas.microsoft.com/office/drawing/2014/main" id="{0812CC83-4401-1C47-B077-06570139649C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8" y="620688"/>
            <a:ext cx="8351837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BD404364-8845-8F49-BDB5-0324B0050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2412" y="100073"/>
            <a:ext cx="28889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File Permissions</a:t>
            </a:r>
            <a:endParaRPr lang="en-US" altLang="en-US" sz="2800" b="1" baseline="30000" dirty="0">
              <a:solidFill>
                <a:srgbClr val="FFFF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9B49634-61A0-0945-98FE-A4BAD7BD5E6D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2924944"/>
            <a:ext cx="8928992" cy="2880320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defRPr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sz="2000" b="1" i="0" u="sng" dirty="0">
                <a:solidFill>
                  <a:srgbClr val="FFFF00"/>
                </a:solidFill>
                <a:latin typeface="Palatino Linotype" panose="02040502050505030304" pitchFamily="18" charset="0"/>
              </a:rPr>
              <a:t>Every user:</a:t>
            </a:r>
          </a:p>
          <a:p>
            <a:pPr marL="800100" lvl="1" indent="-342900" eaLnBrk="1" hangingPunct="1">
              <a:spcBef>
                <a:spcPts val="500"/>
              </a:spcBef>
              <a:spcAft>
                <a:spcPts val="500"/>
              </a:spcAft>
              <a:buFont typeface="Courier New" panose="02070309020205020404" pitchFamily="49" charset="0"/>
              <a:buChar char="o"/>
            </a:pPr>
            <a:r>
              <a:rPr lang="en-US" altLang="en-US" sz="2000" dirty="0">
                <a:latin typeface="Palatino Linotype" panose="02040502050505030304" pitchFamily="18" charset="0"/>
              </a:rPr>
              <a:t>Has a </a:t>
            </a:r>
            <a:r>
              <a:rPr lang="en-US" altLang="en-US" sz="2000" i="1" dirty="0" err="1">
                <a:latin typeface="Palatino Linotype" panose="02040502050505030304" pitchFamily="18" charset="0"/>
              </a:rPr>
              <a:t>uid</a:t>
            </a:r>
            <a:r>
              <a:rPr lang="en-US" altLang="en-US" sz="2000" dirty="0">
                <a:latin typeface="Palatino Linotype" panose="02040502050505030304" pitchFamily="18" charset="0"/>
              </a:rPr>
              <a:t> (login name), </a:t>
            </a:r>
            <a:r>
              <a:rPr lang="en-US" altLang="en-US" sz="2000" i="1" dirty="0" err="1">
                <a:latin typeface="Palatino Linotype" panose="02040502050505030304" pitchFamily="18" charset="0"/>
              </a:rPr>
              <a:t>gid</a:t>
            </a:r>
            <a:r>
              <a:rPr lang="en-US" altLang="en-US" sz="2000" dirty="0">
                <a:latin typeface="Palatino Linotype" panose="02040502050505030304" pitchFamily="18" charset="0"/>
              </a:rPr>
              <a:t> (login group) and membership of a "groups" list:</a:t>
            </a:r>
          </a:p>
          <a:p>
            <a:pPr marL="800100" lvl="1" indent="-342900" eaLnBrk="1" hangingPunct="1">
              <a:spcBef>
                <a:spcPts val="500"/>
              </a:spcBef>
              <a:spcAft>
                <a:spcPts val="500"/>
              </a:spcAft>
              <a:buFont typeface="Courier New" panose="02070309020205020404" pitchFamily="49" charset="0"/>
              <a:buChar char="o"/>
            </a:pPr>
            <a:r>
              <a:rPr lang="en-US" altLang="en-US" sz="2000" dirty="0">
                <a:latin typeface="Palatino Linotype" panose="02040502050505030304" pitchFamily="18" charset="0"/>
              </a:rPr>
              <a:t>The </a:t>
            </a:r>
            <a:r>
              <a:rPr lang="en-US" altLang="en-US" sz="2000" i="1" dirty="0" err="1">
                <a:latin typeface="Palatino Linotype" panose="02040502050505030304" pitchFamily="18" charset="0"/>
              </a:rPr>
              <a:t>uid</a:t>
            </a:r>
            <a:r>
              <a:rPr lang="en-US" altLang="en-US" sz="2000" dirty="0">
                <a:latin typeface="Palatino Linotype" panose="02040502050505030304" pitchFamily="18" charset="0"/>
              </a:rPr>
              <a:t> is who you are (name and number) </a:t>
            </a:r>
          </a:p>
          <a:p>
            <a:pPr marL="800100" lvl="1" indent="-342900" eaLnBrk="1" hangingPunct="1">
              <a:spcBef>
                <a:spcPts val="500"/>
              </a:spcBef>
              <a:spcAft>
                <a:spcPts val="500"/>
              </a:spcAft>
              <a:buFont typeface="Courier New" panose="02070309020205020404" pitchFamily="49" charset="0"/>
              <a:buChar char="o"/>
            </a:pPr>
            <a:r>
              <a:rPr lang="en-US" altLang="en-US" sz="2000" dirty="0">
                <a:latin typeface="Palatino Linotype" panose="02040502050505030304" pitchFamily="18" charset="0"/>
              </a:rPr>
              <a:t>The </a:t>
            </a:r>
            <a:r>
              <a:rPr lang="en-US" altLang="en-US" sz="2000" i="1" dirty="0" err="1">
                <a:latin typeface="Palatino Linotype" panose="02040502050505030304" pitchFamily="18" charset="0"/>
              </a:rPr>
              <a:t>gid</a:t>
            </a:r>
            <a:r>
              <a:rPr lang="en-US" altLang="en-US" sz="2000" dirty="0">
                <a:latin typeface="Palatino Linotype" panose="02040502050505030304" pitchFamily="18" charset="0"/>
              </a:rPr>
              <a:t> is your initial “login group” you normally belong to</a:t>
            </a:r>
          </a:p>
          <a:p>
            <a:pPr marL="800100" lvl="1" indent="-342900" eaLnBrk="1" hangingPunct="1">
              <a:spcBef>
                <a:spcPts val="500"/>
              </a:spcBef>
              <a:spcAft>
                <a:spcPts val="500"/>
              </a:spcAft>
              <a:buFont typeface="Courier New" panose="02070309020205020404" pitchFamily="49" charset="0"/>
              <a:buChar char="o"/>
            </a:pPr>
            <a:r>
              <a:rPr lang="en-US" altLang="en-US" sz="2000" dirty="0">
                <a:latin typeface="Palatino Linotype" panose="02040502050505030304" pitchFamily="18" charset="0"/>
              </a:rPr>
              <a:t>The groups list is the file groups you can access via group permissions</a:t>
            </a:r>
          </a:p>
        </p:txBody>
      </p:sp>
    </p:spTree>
    <p:extLst>
      <p:ext uri="{BB962C8B-B14F-4D97-AF65-F5344CB8AC3E}">
        <p14:creationId xmlns:p14="http://schemas.microsoft.com/office/powerpoint/2010/main" val="2712143038"/>
      </p:ext>
    </p:extLst>
  </p:cSld>
  <p:clrMapOvr>
    <a:masterClrMapping/>
  </p:clrMapOvr>
  <p:transition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3">
            <a:extLst>
              <a:ext uri="{FF2B5EF4-FFF2-40B4-BE49-F238E27FC236}">
                <a16:creationId xmlns:a16="http://schemas.microsoft.com/office/drawing/2014/main" id="{8B43742A-ECC3-404E-B6EA-52ECB5C574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1520" y="908720"/>
            <a:ext cx="8640960" cy="1515392"/>
          </a:xfrm>
        </p:spPr>
        <p:txBody>
          <a:bodyPr/>
          <a:lstStyle/>
          <a:p>
            <a:r>
              <a:rPr lang="en-US" altLang="en-US" sz="2000" i="0" dirty="0">
                <a:latin typeface="Palatino Linotype" panose="02040502050505030304" pitchFamily="18" charset="0"/>
              </a:rPr>
              <a:t>Linux provides three kinds of permissions:</a:t>
            </a:r>
          </a:p>
          <a:p>
            <a:pPr lvl="1"/>
            <a:r>
              <a:rPr lang="en-US" altLang="en-US" sz="1600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Read </a:t>
            </a:r>
            <a:r>
              <a:rPr lang="en-US" altLang="en-US" sz="1600" dirty="0">
                <a:latin typeface="Palatino Linotype" panose="02040502050505030304" pitchFamily="18" charset="0"/>
              </a:rPr>
              <a:t>- users with read permission may read the file or list the directory</a:t>
            </a:r>
          </a:p>
          <a:p>
            <a:pPr lvl="1"/>
            <a:r>
              <a:rPr lang="en-US" altLang="en-US" sz="1600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Write</a:t>
            </a:r>
            <a:r>
              <a:rPr lang="en-US" altLang="en-US" sz="1600" dirty="0">
                <a:latin typeface="Palatino Linotype" panose="02040502050505030304" pitchFamily="18" charset="0"/>
              </a:rPr>
              <a:t> - users with write permission may write to the file or new files to the directory</a:t>
            </a:r>
          </a:p>
          <a:p>
            <a:pPr lvl="1"/>
            <a:r>
              <a:rPr lang="en-US" altLang="en-US" sz="1600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Execute</a:t>
            </a:r>
            <a:r>
              <a:rPr lang="en-US" altLang="en-US" sz="1600" dirty="0">
                <a:latin typeface="Palatino Linotype" panose="02040502050505030304" pitchFamily="18" charset="0"/>
              </a:rPr>
              <a:t> - users with execute permission may execute the file or lookup a specific file within a directory</a:t>
            </a:r>
          </a:p>
        </p:txBody>
      </p:sp>
      <p:sp>
        <p:nvSpPr>
          <p:cNvPr id="6" name="Line 2">
            <a:extLst>
              <a:ext uri="{FF2B5EF4-FFF2-40B4-BE49-F238E27FC236}">
                <a16:creationId xmlns:a16="http://schemas.microsoft.com/office/drawing/2014/main" id="{E35DC432-C410-F149-B287-5B6EC358BC42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8" y="620688"/>
            <a:ext cx="8351837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C7C2581E-9D94-CE45-B053-E8D73256D9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2412" y="100073"/>
            <a:ext cx="28889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File Permissions</a:t>
            </a:r>
            <a:endParaRPr lang="en-US" altLang="en-US" sz="2800" b="1" baseline="30000" dirty="0">
              <a:solidFill>
                <a:srgbClr val="FFFF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D3EB381-4870-DA4C-A351-9B6CBE768953}"/>
              </a:ext>
            </a:extLst>
          </p:cNvPr>
          <p:cNvSpPr txBox="1">
            <a:spLocks noChangeArrowheads="1"/>
          </p:cNvSpPr>
          <p:nvPr/>
        </p:nvSpPr>
        <p:spPr>
          <a:xfrm>
            <a:off x="245716" y="2709539"/>
            <a:ext cx="8351837" cy="576064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defRPr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sz="1800" i="0" dirty="0">
                <a:latin typeface="Palatino Linotype" panose="02040502050505030304" pitchFamily="18" charset="0"/>
              </a:rPr>
              <a:t>The long version of a file listing </a:t>
            </a:r>
            <a:r>
              <a:rPr lang="en-US" altLang="en-US" sz="1800" dirty="0"/>
              <a:t>(</a:t>
            </a:r>
            <a:r>
              <a:rPr lang="en-US" altLang="en-US" sz="1800" dirty="0">
                <a:latin typeface="Courier New" panose="02070309020205020404" pitchFamily="49" charset="0"/>
              </a:rPr>
              <a:t>ls -l</a:t>
            </a:r>
            <a:r>
              <a:rPr lang="en-US" altLang="en-US" sz="1800" dirty="0"/>
              <a:t>) </a:t>
            </a:r>
            <a:r>
              <a:rPr lang="en-US" altLang="en-US" sz="1800" i="0" dirty="0"/>
              <a:t>will display the file permissions: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D31B9662-2F5A-F14C-81ED-C520294BC3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3429000"/>
            <a:ext cx="8078788" cy="1077218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en-US" sz="1600" dirty="0">
                <a:solidFill>
                  <a:schemeClr val="bg1"/>
                </a:solidFill>
                <a:latin typeface="Courier New" panose="02070309020205020404" pitchFamily="49" charset="0"/>
              </a:rPr>
              <a:t>-</a:t>
            </a:r>
            <a:r>
              <a:rPr kumimoji="0" lang="en-US" altLang="en-US" sz="1600" dirty="0" err="1">
                <a:solidFill>
                  <a:schemeClr val="bg1"/>
                </a:solidFill>
                <a:latin typeface="Courier New" panose="02070309020205020404" pitchFamily="49" charset="0"/>
              </a:rPr>
              <a:t>rwxrwxr</a:t>
            </a:r>
            <a:r>
              <a:rPr kumimoji="0" lang="en-US" altLang="en-US" sz="1600" dirty="0">
                <a:solidFill>
                  <a:schemeClr val="bg1"/>
                </a:solidFill>
                <a:latin typeface="Courier New" panose="02070309020205020404" pitchFamily="49" charset="0"/>
              </a:rPr>
              <a:t>-x   1 </a:t>
            </a:r>
            <a:r>
              <a:rPr kumimoji="0" lang="en-US" altLang="en-US" sz="1600" dirty="0" err="1">
                <a:solidFill>
                  <a:schemeClr val="bg1"/>
                </a:solidFill>
                <a:latin typeface="Courier New" panose="02070309020205020404" pitchFamily="49" charset="0"/>
              </a:rPr>
              <a:t>rvdheij</a:t>
            </a:r>
            <a:r>
              <a:rPr kumimoji="0" lang="en-US" altLang="en-US" sz="1600" dirty="0">
                <a:solidFill>
                  <a:schemeClr val="bg1"/>
                </a:solidFill>
                <a:latin typeface="Courier New" panose="02070309020205020404" pitchFamily="49" charset="0"/>
              </a:rPr>
              <a:t>  </a:t>
            </a:r>
            <a:r>
              <a:rPr kumimoji="0" lang="en-US" altLang="en-US" sz="1600" dirty="0" err="1">
                <a:solidFill>
                  <a:schemeClr val="bg1"/>
                </a:solidFill>
                <a:latin typeface="Courier New" panose="02070309020205020404" pitchFamily="49" charset="0"/>
              </a:rPr>
              <a:t>rvdheij</a:t>
            </a:r>
            <a:r>
              <a:rPr kumimoji="0" lang="en-US" altLang="en-US" sz="1600" dirty="0">
                <a:solidFill>
                  <a:schemeClr val="bg1"/>
                </a:solidFill>
                <a:latin typeface="Courier New" panose="02070309020205020404" pitchFamily="49" charset="0"/>
              </a:rPr>
              <a:t>      5224 Dec 30 03:22 hello</a:t>
            </a:r>
          </a:p>
          <a:p>
            <a:pPr algn="l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en-US" sz="1600" dirty="0">
                <a:solidFill>
                  <a:schemeClr val="bg1"/>
                </a:solidFill>
                <a:latin typeface="Courier New" panose="02070309020205020404" pitchFamily="49" charset="0"/>
              </a:rPr>
              <a:t>-</a:t>
            </a:r>
            <a:r>
              <a:rPr kumimoji="0" lang="en-US" altLang="en-US" sz="1600" dirty="0" err="1">
                <a:solidFill>
                  <a:schemeClr val="bg1"/>
                </a:solidFill>
                <a:latin typeface="Courier New" panose="02070309020205020404" pitchFamily="49" charset="0"/>
              </a:rPr>
              <a:t>rw</a:t>
            </a:r>
            <a:r>
              <a:rPr kumimoji="0" lang="en-US" altLang="en-US" sz="1600" dirty="0">
                <a:solidFill>
                  <a:schemeClr val="bg1"/>
                </a:solidFill>
                <a:latin typeface="Courier New" panose="02070309020205020404" pitchFamily="49" charset="0"/>
              </a:rPr>
              <a:t>-</a:t>
            </a:r>
            <a:r>
              <a:rPr kumimoji="0" lang="en-US" altLang="en-US" sz="1600" dirty="0" err="1">
                <a:solidFill>
                  <a:schemeClr val="bg1"/>
                </a:solidFill>
                <a:latin typeface="Courier New" panose="02070309020205020404" pitchFamily="49" charset="0"/>
              </a:rPr>
              <a:t>rw</a:t>
            </a:r>
            <a:r>
              <a:rPr kumimoji="0" lang="en-US" altLang="en-US" sz="1600" dirty="0">
                <a:solidFill>
                  <a:schemeClr val="bg1"/>
                </a:solidFill>
                <a:latin typeface="Courier New" panose="02070309020205020404" pitchFamily="49" charset="0"/>
              </a:rPr>
              <a:t>-r--   1 </a:t>
            </a:r>
            <a:r>
              <a:rPr kumimoji="0" lang="en-US" altLang="en-US" sz="1600" dirty="0" err="1">
                <a:solidFill>
                  <a:schemeClr val="bg1"/>
                </a:solidFill>
                <a:latin typeface="Courier New" panose="02070309020205020404" pitchFamily="49" charset="0"/>
              </a:rPr>
              <a:t>rvdheij</a:t>
            </a:r>
            <a:r>
              <a:rPr kumimoji="0" lang="en-US" altLang="en-US" sz="1600" dirty="0">
                <a:solidFill>
                  <a:schemeClr val="bg1"/>
                </a:solidFill>
                <a:latin typeface="Courier New" panose="02070309020205020404" pitchFamily="49" charset="0"/>
              </a:rPr>
              <a:t>  </a:t>
            </a:r>
            <a:r>
              <a:rPr kumimoji="0" lang="en-US" altLang="en-US" sz="1600" dirty="0" err="1">
                <a:solidFill>
                  <a:schemeClr val="bg1"/>
                </a:solidFill>
                <a:latin typeface="Courier New" panose="02070309020205020404" pitchFamily="49" charset="0"/>
              </a:rPr>
              <a:t>rvdheij</a:t>
            </a:r>
            <a:r>
              <a:rPr kumimoji="0" lang="en-US" altLang="en-US" sz="1600" dirty="0">
                <a:solidFill>
                  <a:schemeClr val="bg1"/>
                </a:solidFill>
                <a:latin typeface="Courier New" panose="02070309020205020404" pitchFamily="49" charset="0"/>
              </a:rPr>
              <a:t>       221 Dec 30 03:59 </a:t>
            </a:r>
            <a:r>
              <a:rPr kumimoji="0" lang="en-US" altLang="en-US" sz="1600" dirty="0" err="1">
                <a:solidFill>
                  <a:schemeClr val="bg1"/>
                </a:solidFill>
                <a:latin typeface="Courier New" panose="02070309020205020404" pitchFamily="49" charset="0"/>
              </a:rPr>
              <a:t>hello.c</a:t>
            </a:r>
            <a:endParaRPr kumimoji="0" lang="en-US" altLang="en-US" sz="1600" dirty="0">
              <a:solidFill>
                <a:schemeClr val="bg1"/>
              </a:solidFill>
              <a:latin typeface="Courier New" panose="02070309020205020404" pitchFamily="49" charset="0"/>
            </a:endParaRPr>
          </a:p>
          <a:p>
            <a:pPr algn="l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en-US" sz="1600" dirty="0">
                <a:solidFill>
                  <a:schemeClr val="bg1"/>
                </a:solidFill>
                <a:latin typeface="Courier New" panose="02070309020205020404" pitchFamily="49" charset="0"/>
              </a:rPr>
              <a:t>-</a:t>
            </a:r>
            <a:r>
              <a:rPr kumimoji="0" lang="en-US" altLang="en-US" sz="1600" dirty="0" err="1">
                <a:solidFill>
                  <a:schemeClr val="bg1"/>
                </a:solidFill>
                <a:latin typeface="Courier New" panose="02070309020205020404" pitchFamily="49" charset="0"/>
              </a:rPr>
              <a:t>rw</a:t>
            </a:r>
            <a:r>
              <a:rPr kumimoji="0" lang="en-US" altLang="en-US" sz="1600" dirty="0">
                <a:solidFill>
                  <a:schemeClr val="bg1"/>
                </a:solidFill>
                <a:latin typeface="Courier New" panose="02070309020205020404" pitchFamily="49" charset="0"/>
              </a:rPr>
              <a:t>-</a:t>
            </a:r>
            <a:r>
              <a:rPr kumimoji="0" lang="en-US" altLang="en-US" sz="1600" dirty="0" err="1">
                <a:solidFill>
                  <a:schemeClr val="bg1"/>
                </a:solidFill>
                <a:latin typeface="Courier New" panose="02070309020205020404" pitchFamily="49" charset="0"/>
              </a:rPr>
              <a:t>rw</a:t>
            </a:r>
            <a:r>
              <a:rPr kumimoji="0" lang="en-US" altLang="en-US" sz="1600" dirty="0">
                <a:solidFill>
                  <a:schemeClr val="bg1"/>
                </a:solidFill>
                <a:latin typeface="Courier New" panose="02070309020205020404" pitchFamily="49" charset="0"/>
              </a:rPr>
              <a:t>-r--   1 </a:t>
            </a:r>
            <a:r>
              <a:rPr kumimoji="0" lang="en-US" altLang="en-US" sz="1600" dirty="0" err="1">
                <a:solidFill>
                  <a:schemeClr val="bg1"/>
                </a:solidFill>
                <a:latin typeface="Courier New" panose="02070309020205020404" pitchFamily="49" charset="0"/>
              </a:rPr>
              <a:t>rvdheij</a:t>
            </a:r>
            <a:r>
              <a:rPr kumimoji="0" lang="en-US" altLang="en-US" sz="1600" dirty="0">
                <a:solidFill>
                  <a:schemeClr val="bg1"/>
                </a:solidFill>
                <a:latin typeface="Courier New" panose="02070309020205020404" pitchFamily="49" charset="0"/>
              </a:rPr>
              <a:t>  </a:t>
            </a:r>
            <a:r>
              <a:rPr kumimoji="0" lang="en-US" altLang="en-US" sz="1600" dirty="0" err="1">
                <a:solidFill>
                  <a:schemeClr val="bg1"/>
                </a:solidFill>
                <a:latin typeface="Courier New" panose="02070309020205020404" pitchFamily="49" charset="0"/>
              </a:rPr>
              <a:t>rvdheij</a:t>
            </a:r>
            <a:r>
              <a:rPr kumimoji="0" lang="en-US" altLang="en-US" sz="1600" dirty="0">
                <a:solidFill>
                  <a:schemeClr val="bg1"/>
                </a:solidFill>
                <a:latin typeface="Courier New" panose="02070309020205020404" pitchFamily="49" charset="0"/>
              </a:rPr>
              <a:t>      1514 Dec 30 03:59 </a:t>
            </a:r>
            <a:r>
              <a:rPr kumimoji="0" lang="en-US" altLang="en-US" sz="1600" dirty="0" err="1">
                <a:solidFill>
                  <a:schemeClr val="bg1"/>
                </a:solidFill>
                <a:latin typeface="Courier New" panose="02070309020205020404" pitchFamily="49" charset="0"/>
              </a:rPr>
              <a:t>hello.s</a:t>
            </a:r>
            <a:endParaRPr kumimoji="0" lang="en-US" altLang="en-US" sz="1600" dirty="0">
              <a:solidFill>
                <a:schemeClr val="bg1"/>
              </a:solidFill>
              <a:latin typeface="Courier New" panose="02070309020205020404" pitchFamily="49" charset="0"/>
            </a:endParaRPr>
          </a:p>
          <a:p>
            <a:pPr algn="l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en-US" sz="1600" dirty="0" err="1">
                <a:solidFill>
                  <a:schemeClr val="bg1"/>
                </a:solidFill>
                <a:latin typeface="Courier New" panose="02070309020205020404" pitchFamily="49" charset="0"/>
              </a:rPr>
              <a:t>drwxrwxr</a:t>
            </a:r>
            <a:r>
              <a:rPr kumimoji="0" lang="en-US" altLang="en-US" sz="1600" dirty="0">
                <a:solidFill>
                  <a:schemeClr val="bg1"/>
                </a:solidFill>
                <a:latin typeface="Courier New" panose="02070309020205020404" pitchFamily="49" charset="0"/>
              </a:rPr>
              <a:t>-x   7 </a:t>
            </a:r>
            <a:r>
              <a:rPr kumimoji="0" lang="en-US" altLang="en-US" sz="1600" dirty="0" err="1">
                <a:solidFill>
                  <a:schemeClr val="bg1"/>
                </a:solidFill>
                <a:latin typeface="Courier New" panose="02070309020205020404" pitchFamily="49" charset="0"/>
              </a:rPr>
              <a:t>rvdheij</a:t>
            </a:r>
            <a:r>
              <a:rPr kumimoji="0" lang="en-US" altLang="en-US" sz="1600" dirty="0">
                <a:solidFill>
                  <a:schemeClr val="bg1"/>
                </a:solidFill>
                <a:latin typeface="Courier New" panose="02070309020205020404" pitchFamily="49" charset="0"/>
              </a:rPr>
              <a:t>  </a:t>
            </a:r>
            <a:r>
              <a:rPr kumimoji="0" lang="en-US" altLang="en-US" sz="1600" dirty="0" err="1">
                <a:solidFill>
                  <a:schemeClr val="bg1"/>
                </a:solidFill>
                <a:latin typeface="Courier New" panose="02070309020205020404" pitchFamily="49" charset="0"/>
              </a:rPr>
              <a:t>rvdheij</a:t>
            </a:r>
            <a:r>
              <a:rPr kumimoji="0" lang="en-US" altLang="en-US" sz="1600" dirty="0">
                <a:solidFill>
                  <a:schemeClr val="bg1"/>
                </a:solidFill>
                <a:latin typeface="Courier New" panose="02070309020205020404" pitchFamily="49" charset="0"/>
              </a:rPr>
              <a:t>      1024 Dec 31 14:52 </a:t>
            </a:r>
            <a:r>
              <a:rPr kumimoji="0" lang="en-US" altLang="en-US" sz="1600" dirty="0" err="1">
                <a:solidFill>
                  <a:schemeClr val="bg1"/>
                </a:solidFill>
                <a:latin typeface="Courier New" panose="02070309020205020404" pitchFamily="49" charset="0"/>
              </a:rPr>
              <a:t>posixuft</a:t>
            </a:r>
            <a:endParaRPr kumimoji="0" lang="en-US" altLang="en-US" sz="1200" dirty="0">
              <a:solidFill>
                <a:schemeClr val="bg1"/>
              </a:solidFill>
              <a:latin typeface="Courier New" panose="02070309020205020404" pitchFamily="49" charset="0"/>
            </a:endParaRPr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2B78894E-F505-1943-885D-35158C120D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652" y="5099050"/>
            <a:ext cx="13112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Aft>
                <a:spcPct val="0"/>
              </a:spcAft>
              <a:buClrTx/>
              <a:buFontTx/>
              <a:buNone/>
            </a:pPr>
            <a:r>
              <a:rPr kumimoji="0" lang="en-US" altLang="en-US" sz="1800" dirty="0">
                <a:solidFill>
                  <a:schemeClr val="bg1"/>
                </a:solidFill>
                <a:latin typeface="Times New Roman" panose="02020603050405020304" pitchFamily="18" charset="0"/>
              </a:rPr>
              <a:t>Permissions</a:t>
            </a:r>
            <a:endParaRPr kumimoji="0" lang="en-US" altLang="en-US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Text Box 6">
            <a:extLst>
              <a:ext uri="{FF2B5EF4-FFF2-40B4-BE49-F238E27FC236}">
                <a16:creationId xmlns:a16="http://schemas.microsoft.com/office/drawing/2014/main" id="{508A30BE-3AB6-E443-9350-A2BBB6D7F8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2302" y="5792788"/>
            <a:ext cx="8667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Aft>
                <a:spcPct val="0"/>
              </a:spcAft>
              <a:buClrTx/>
              <a:buFontTx/>
              <a:buNone/>
            </a:pPr>
            <a:r>
              <a:rPr kumimoji="0" lang="en-US" altLang="en-US" sz="1800" dirty="0">
                <a:solidFill>
                  <a:schemeClr val="bg1"/>
                </a:solidFill>
                <a:latin typeface="Times New Roman" panose="02020603050405020304" pitchFamily="18" charset="0"/>
              </a:rPr>
              <a:t>Owner</a:t>
            </a:r>
          </a:p>
        </p:txBody>
      </p:sp>
      <p:sp>
        <p:nvSpPr>
          <p:cNvPr id="12" name="Text Box 7">
            <a:extLst>
              <a:ext uri="{FF2B5EF4-FFF2-40B4-BE49-F238E27FC236}">
                <a16:creationId xmlns:a16="http://schemas.microsoft.com/office/drawing/2014/main" id="{01703A9F-FDA4-C245-B5FA-B4EFE9658D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4702" y="5086350"/>
            <a:ext cx="7905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Aft>
                <a:spcPct val="0"/>
              </a:spcAft>
              <a:buClrTx/>
              <a:buFontTx/>
              <a:buNone/>
            </a:pPr>
            <a:r>
              <a:rPr kumimoji="0" lang="en-US" altLang="en-US" sz="1800" dirty="0">
                <a:solidFill>
                  <a:schemeClr val="bg1"/>
                </a:solidFill>
                <a:latin typeface="Times New Roman" panose="02020603050405020304" pitchFamily="18" charset="0"/>
              </a:rPr>
              <a:t>Group</a:t>
            </a:r>
          </a:p>
        </p:txBody>
      </p:sp>
      <p:sp>
        <p:nvSpPr>
          <p:cNvPr id="13" name="Line 8">
            <a:extLst>
              <a:ext uri="{FF2B5EF4-FFF2-40B4-BE49-F238E27FC236}">
                <a16:creationId xmlns:a16="http://schemas.microsoft.com/office/drawing/2014/main" id="{E24CC0BF-D979-494F-9459-1925CA4F572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57102" y="4567238"/>
            <a:ext cx="0" cy="55721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9">
            <a:extLst>
              <a:ext uri="{FF2B5EF4-FFF2-40B4-BE49-F238E27FC236}">
                <a16:creationId xmlns:a16="http://schemas.microsoft.com/office/drawing/2014/main" id="{F201F18E-7EF1-9048-AE2A-260EC375ADF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79502" y="4567238"/>
            <a:ext cx="0" cy="12001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10">
            <a:extLst>
              <a:ext uri="{FF2B5EF4-FFF2-40B4-BE49-F238E27FC236}">
                <a16:creationId xmlns:a16="http://schemas.microsoft.com/office/drawing/2014/main" id="{2697E767-4247-1049-B7A5-90C5A237445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03477" y="4556125"/>
            <a:ext cx="0" cy="5556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632017"/>
      </p:ext>
    </p:extLst>
  </p:cSld>
  <p:clrMapOvr>
    <a:masterClrMapping/>
  </p:clrMapOvr>
  <p:transition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Text Box 4">
            <a:extLst>
              <a:ext uri="{FF2B5EF4-FFF2-40B4-BE49-F238E27FC236}">
                <a16:creationId xmlns:a16="http://schemas.microsoft.com/office/drawing/2014/main" id="{86E6F471-EA9E-4949-86DC-0DEAE0BFFE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976" y="1835101"/>
            <a:ext cx="305276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en-US" sz="3200" b="1" dirty="0">
                <a:solidFill>
                  <a:schemeClr val="bg1"/>
                </a:solidFill>
                <a:latin typeface="Courier New" panose="02070309020205020404" pitchFamily="49" charset="0"/>
              </a:rPr>
              <a:t>-</a:t>
            </a:r>
            <a:r>
              <a:rPr kumimoji="0" lang="en-US" altLang="en-US" sz="32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rwxrwxrwx</a:t>
            </a:r>
            <a:endParaRPr kumimoji="0" lang="en-US" altLang="en-US" dirty="0">
              <a:solidFill>
                <a:schemeClr val="bg1"/>
              </a:solidFill>
              <a:latin typeface="Courier New" panose="02070309020205020404" pitchFamily="49" charset="0"/>
            </a:endParaRPr>
          </a:p>
        </p:txBody>
      </p:sp>
      <p:sp>
        <p:nvSpPr>
          <p:cNvPr id="61446" name="Freeform 6">
            <a:extLst>
              <a:ext uri="{FF2B5EF4-FFF2-40B4-BE49-F238E27FC236}">
                <a16:creationId xmlns:a16="http://schemas.microsoft.com/office/drawing/2014/main" id="{FE7DA6E8-EEEC-9047-91AC-013D5C50EE42}"/>
              </a:ext>
            </a:extLst>
          </p:cNvPr>
          <p:cNvSpPr>
            <a:spLocks/>
          </p:cNvSpPr>
          <p:nvPr/>
        </p:nvSpPr>
        <p:spPr bwMode="auto">
          <a:xfrm>
            <a:off x="968251" y="2198638"/>
            <a:ext cx="3427412" cy="1793875"/>
          </a:xfrm>
          <a:custGeom>
            <a:avLst/>
            <a:gdLst>
              <a:gd name="T0" fmla="*/ 2159 w 2159"/>
              <a:gd name="T1" fmla="*/ 1130 h 1130"/>
              <a:gd name="T2" fmla="*/ 638 w 2159"/>
              <a:gd name="T3" fmla="*/ 1130 h 1130"/>
              <a:gd name="T4" fmla="*/ 0 w 2159"/>
              <a:gd name="T5" fmla="*/ 0 h 1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9" h="1130">
                <a:moveTo>
                  <a:pt x="2159" y="1130"/>
                </a:moveTo>
                <a:lnTo>
                  <a:pt x="638" y="1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7" name="Freeform 7">
            <a:extLst>
              <a:ext uri="{FF2B5EF4-FFF2-40B4-BE49-F238E27FC236}">
                <a16:creationId xmlns:a16="http://schemas.microsoft.com/office/drawing/2014/main" id="{D7CDDBCD-0CD7-174F-9CA8-CA3EA70AA9BE}"/>
              </a:ext>
            </a:extLst>
          </p:cNvPr>
          <p:cNvSpPr>
            <a:spLocks/>
          </p:cNvSpPr>
          <p:nvPr/>
        </p:nvSpPr>
        <p:spPr bwMode="auto">
          <a:xfrm>
            <a:off x="1203201" y="2309763"/>
            <a:ext cx="3192462" cy="1225550"/>
          </a:xfrm>
          <a:custGeom>
            <a:avLst/>
            <a:gdLst>
              <a:gd name="T0" fmla="*/ 2011 w 2011"/>
              <a:gd name="T1" fmla="*/ 772 h 772"/>
              <a:gd name="T2" fmla="*/ 872 w 2011"/>
              <a:gd name="T3" fmla="*/ 772 h 772"/>
              <a:gd name="T4" fmla="*/ 389 w 2011"/>
              <a:gd name="T5" fmla="*/ 0 h 772"/>
              <a:gd name="T6" fmla="*/ 0 w 2011"/>
              <a:gd name="T7" fmla="*/ 0 h 7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11" h="772">
                <a:moveTo>
                  <a:pt x="2011" y="772"/>
                </a:moveTo>
                <a:lnTo>
                  <a:pt x="872" y="772"/>
                </a:lnTo>
                <a:lnTo>
                  <a:pt x="389" y="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8" name="Freeform 8">
            <a:extLst>
              <a:ext uri="{FF2B5EF4-FFF2-40B4-BE49-F238E27FC236}">
                <a16:creationId xmlns:a16="http://schemas.microsoft.com/office/drawing/2014/main" id="{DC621E1E-43C1-134C-A652-B8032DCB1E8A}"/>
              </a:ext>
            </a:extLst>
          </p:cNvPr>
          <p:cNvSpPr>
            <a:spLocks/>
          </p:cNvSpPr>
          <p:nvPr/>
        </p:nvSpPr>
        <p:spPr bwMode="auto">
          <a:xfrm>
            <a:off x="1993776" y="2322463"/>
            <a:ext cx="2387600" cy="766763"/>
          </a:xfrm>
          <a:custGeom>
            <a:avLst/>
            <a:gdLst>
              <a:gd name="T0" fmla="*/ 0 w 1504"/>
              <a:gd name="T1" fmla="*/ 0 h 483"/>
              <a:gd name="T2" fmla="*/ 359 w 1504"/>
              <a:gd name="T3" fmla="*/ 0 h 483"/>
              <a:gd name="T4" fmla="*/ 686 w 1504"/>
              <a:gd name="T5" fmla="*/ 483 h 483"/>
              <a:gd name="T6" fmla="*/ 1504 w 1504"/>
              <a:gd name="T7" fmla="*/ 483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04" h="483">
                <a:moveTo>
                  <a:pt x="0" y="0"/>
                </a:moveTo>
                <a:lnTo>
                  <a:pt x="359" y="0"/>
                </a:lnTo>
                <a:lnTo>
                  <a:pt x="686" y="483"/>
                </a:lnTo>
                <a:lnTo>
                  <a:pt x="1504" y="483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9" name="Freeform 9">
            <a:extLst>
              <a:ext uri="{FF2B5EF4-FFF2-40B4-BE49-F238E27FC236}">
                <a16:creationId xmlns:a16="http://schemas.microsoft.com/office/drawing/2014/main" id="{9915A19B-92AA-0F4C-A797-933807F25831}"/>
              </a:ext>
            </a:extLst>
          </p:cNvPr>
          <p:cNvSpPr>
            <a:spLocks/>
          </p:cNvSpPr>
          <p:nvPr/>
        </p:nvSpPr>
        <p:spPr bwMode="auto">
          <a:xfrm>
            <a:off x="2736726" y="2322463"/>
            <a:ext cx="1657350" cy="322263"/>
          </a:xfrm>
          <a:custGeom>
            <a:avLst/>
            <a:gdLst>
              <a:gd name="T0" fmla="*/ 0 w 1044"/>
              <a:gd name="T1" fmla="*/ 0 h 203"/>
              <a:gd name="T2" fmla="*/ 350 w 1044"/>
              <a:gd name="T3" fmla="*/ 0 h 203"/>
              <a:gd name="T4" fmla="*/ 498 w 1044"/>
              <a:gd name="T5" fmla="*/ 203 h 203"/>
              <a:gd name="T6" fmla="*/ 1044 w 1044"/>
              <a:gd name="T7" fmla="*/ 203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44" h="203">
                <a:moveTo>
                  <a:pt x="0" y="0"/>
                </a:moveTo>
                <a:lnTo>
                  <a:pt x="350" y="0"/>
                </a:lnTo>
                <a:lnTo>
                  <a:pt x="498" y="203"/>
                </a:lnTo>
                <a:lnTo>
                  <a:pt x="1044" y="203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2">
            <a:extLst>
              <a:ext uri="{FF2B5EF4-FFF2-40B4-BE49-F238E27FC236}">
                <a16:creationId xmlns:a16="http://schemas.microsoft.com/office/drawing/2014/main" id="{0E2817E2-535F-7447-AD96-0AA223AC5374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8" y="620688"/>
            <a:ext cx="8351837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930B26E6-01FB-A243-84AC-D6CD1F5B92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7068" y="113739"/>
            <a:ext cx="497443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Interpreting File Permissions</a:t>
            </a:r>
            <a:endParaRPr lang="en-US" altLang="en-US" sz="2800" b="1" baseline="30000" dirty="0">
              <a:solidFill>
                <a:srgbClr val="FFFF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2A1FFF-99A5-1C44-8FB9-66CCDC5EDFF8}"/>
              </a:ext>
            </a:extLst>
          </p:cNvPr>
          <p:cNvSpPr/>
          <p:nvPr/>
        </p:nvSpPr>
        <p:spPr>
          <a:xfrm>
            <a:off x="4394076" y="2414538"/>
            <a:ext cx="2696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bg1"/>
                </a:solidFill>
                <a:latin typeface="Palatino Linotype" panose="02040502050505030304" pitchFamily="18" charset="0"/>
              </a:rPr>
              <a:t>Other permissions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5F8ABB-9A01-E341-B7F7-62FE092C6A1A}"/>
              </a:ext>
            </a:extLst>
          </p:cNvPr>
          <p:cNvSpPr/>
          <p:nvPr/>
        </p:nvSpPr>
        <p:spPr>
          <a:xfrm>
            <a:off x="4394076" y="2814010"/>
            <a:ext cx="28007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bg1"/>
                </a:solidFill>
                <a:latin typeface="Palatino Linotype" panose="02040502050505030304" pitchFamily="18" charset="0"/>
              </a:rPr>
              <a:t>Group permissions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52FC85-41DA-0547-AF64-E88F352BCF04}"/>
              </a:ext>
            </a:extLst>
          </p:cNvPr>
          <p:cNvSpPr/>
          <p:nvPr/>
        </p:nvSpPr>
        <p:spPr>
          <a:xfrm>
            <a:off x="4381376" y="3275675"/>
            <a:ext cx="28520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bg1"/>
                </a:solidFill>
                <a:latin typeface="Palatino Linotype" panose="02040502050505030304" pitchFamily="18" charset="0"/>
              </a:rPr>
              <a:t>Owner permissions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205EFE-3C9C-9241-BF5E-A5E5FF638841}"/>
              </a:ext>
            </a:extLst>
          </p:cNvPr>
          <p:cNvSpPr/>
          <p:nvPr/>
        </p:nvSpPr>
        <p:spPr>
          <a:xfrm>
            <a:off x="4381376" y="3704618"/>
            <a:ext cx="45831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chemeClr val="bg1"/>
                </a:solidFill>
                <a:latin typeface="Palatino Linotype" panose="02040502050505030304" pitchFamily="18" charset="0"/>
              </a:rPr>
              <a:t>Directory flag (d=directory; l=link)</a:t>
            </a:r>
          </a:p>
        </p:txBody>
      </p:sp>
    </p:spTree>
    <p:extLst>
      <p:ext uri="{BB962C8B-B14F-4D97-AF65-F5344CB8AC3E}">
        <p14:creationId xmlns:p14="http://schemas.microsoft.com/office/powerpoint/2010/main" val="2955096817"/>
      </p:ext>
    </p:extLst>
  </p:cSld>
  <p:clrMapOvr>
    <a:masterClrMapping/>
  </p:clrMapOvr>
  <p:transition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3">
            <a:extLst>
              <a:ext uri="{FF2B5EF4-FFF2-40B4-BE49-F238E27FC236}">
                <a16:creationId xmlns:a16="http://schemas.microsoft.com/office/drawing/2014/main" id="{AE2A684C-4C70-0D4A-90AA-73E20A7E22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8718" y="903454"/>
            <a:ext cx="8784976" cy="955303"/>
          </a:xfrm>
        </p:spPr>
        <p:txBody>
          <a:bodyPr/>
          <a:lstStyle/>
          <a:p>
            <a:r>
              <a:rPr lang="en-US" altLang="en-US" sz="2800" dirty="0">
                <a:latin typeface="Palatino Linotype" panose="02040502050505030304" pitchFamily="18" charset="0"/>
              </a:rPr>
              <a:t>Use the</a:t>
            </a:r>
            <a:r>
              <a:rPr lang="en-US" altLang="en-US" sz="2800" dirty="0"/>
              <a:t> </a:t>
            </a:r>
            <a:r>
              <a:rPr lang="en-US" altLang="en-US" sz="2800" dirty="0">
                <a:latin typeface="Courier New" panose="02070309020205020404" pitchFamily="49" charset="0"/>
                <a:hlinkClick r:id="rId2"/>
              </a:rPr>
              <a:t>chmod</a:t>
            </a:r>
            <a:r>
              <a:rPr lang="en-US" altLang="en-US" sz="2800" dirty="0"/>
              <a:t> </a:t>
            </a:r>
            <a:r>
              <a:rPr lang="en-US" altLang="en-US" sz="2800" dirty="0">
                <a:latin typeface="Palatino Linotype" panose="02040502050505030304" pitchFamily="18" charset="0"/>
              </a:rPr>
              <a:t>command to change file permissions</a:t>
            </a:r>
          </a:p>
          <a:p>
            <a:pPr lvl="1"/>
            <a:r>
              <a:rPr lang="en-US" altLang="en-US" sz="2000" dirty="0">
                <a:latin typeface="Palatino Linotype" panose="02040502050505030304" pitchFamily="18" charset="0"/>
              </a:rPr>
              <a:t>The permissions are encoded as an octal number</a:t>
            </a:r>
          </a:p>
        </p:txBody>
      </p:sp>
      <p:sp>
        <p:nvSpPr>
          <p:cNvPr id="63493" name="Text Box 5">
            <a:extLst>
              <a:ext uri="{FF2B5EF4-FFF2-40B4-BE49-F238E27FC236}">
                <a16:creationId xmlns:a16="http://schemas.microsoft.com/office/drawing/2014/main" id="{5901E071-C137-EA44-8176-46194C9A3A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844" y="2708920"/>
            <a:ext cx="8784976" cy="1823576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lnSpc>
                <a:spcPct val="50000"/>
              </a:lnSpc>
              <a:spcAft>
                <a:spcPct val="0"/>
              </a:spcAft>
              <a:buClrTx/>
              <a:buFontTx/>
              <a:buNone/>
            </a:pPr>
            <a:r>
              <a:rPr kumimoji="0"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</a:rPr>
              <a:t>chmod</a:t>
            </a:r>
            <a:r>
              <a:rPr kumimoji="0" lang="en-US" altLang="en-US" sz="2000" dirty="0">
                <a:solidFill>
                  <a:schemeClr val="bg1"/>
                </a:solidFill>
                <a:latin typeface="Courier New" panose="02070309020205020404" pitchFamily="49" charset="0"/>
              </a:rPr>
              <a:t> 755 file  # Owner=</a:t>
            </a:r>
            <a:r>
              <a:rPr kumimoji="0"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</a:rPr>
              <a:t>rwx</a:t>
            </a:r>
            <a:r>
              <a:rPr kumimoji="0" lang="en-US" altLang="en-US" sz="2000" dirty="0">
                <a:solidFill>
                  <a:schemeClr val="bg1"/>
                </a:solidFill>
                <a:latin typeface="Courier New" panose="02070309020205020404" pitchFamily="49" charset="0"/>
              </a:rPr>
              <a:t> Group=r-x Other=r-x</a:t>
            </a:r>
          </a:p>
          <a:p>
            <a:pPr algn="l">
              <a:lnSpc>
                <a:spcPct val="50000"/>
              </a:lnSpc>
              <a:spcAft>
                <a:spcPct val="0"/>
              </a:spcAft>
              <a:buClrTx/>
              <a:buFontTx/>
              <a:buNone/>
            </a:pPr>
            <a:endParaRPr kumimoji="0" lang="en-US" altLang="en-US" sz="2000" dirty="0">
              <a:solidFill>
                <a:schemeClr val="bg1"/>
              </a:solidFill>
              <a:latin typeface="Courier New" panose="02070309020205020404" pitchFamily="49" charset="0"/>
            </a:endParaRPr>
          </a:p>
          <a:p>
            <a:pPr algn="l">
              <a:lnSpc>
                <a:spcPct val="50000"/>
              </a:lnSpc>
              <a:spcAft>
                <a:spcPct val="0"/>
              </a:spcAft>
              <a:buClrTx/>
              <a:buFontTx/>
              <a:buNone/>
            </a:pPr>
            <a:r>
              <a:rPr kumimoji="0"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</a:rPr>
              <a:t>chmod</a:t>
            </a:r>
            <a:r>
              <a:rPr kumimoji="0" lang="en-US" altLang="en-US" sz="2000" dirty="0">
                <a:solidFill>
                  <a:schemeClr val="bg1"/>
                </a:solidFill>
                <a:latin typeface="Courier New" panose="02070309020205020404" pitchFamily="49" charset="0"/>
              </a:rPr>
              <a:t> 500 file2 # Owner=r-x Group=--- Other=---</a:t>
            </a:r>
          </a:p>
          <a:p>
            <a:pPr algn="l">
              <a:lnSpc>
                <a:spcPct val="50000"/>
              </a:lnSpc>
              <a:spcAft>
                <a:spcPct val="0"/>
              </a:spcAft>
              <a:buClrTx/>
              <a:buFontTx/>
              <a:buNone/>
            </a:pPr>
            <a:endParaRPr kumimoji="0" lang="en-US" altLang="en-US" sz="2000" dirty="0">
              <a:solidFill>
                <a:schemeClr val="bg1"/>
              </a:solidFill>
              <a:latin typeface="Courier New" panose="02070309020205020404" pitchFamily="49" charset="0"/>
            </a:endParaRPr>
          </a:p>
          <a:p>
            <a:pPr algn="l">
              <a:lnSpc>
                <a:spcPct val="50000"/>
              </a:lnSpc>
              <a:spcAft>
                <a:spcPct val="0"/>
              </a:spcAft>
              <a:buClrTx/>
              <a:buFontTx/>
              <a:buNone/>
            </a:pPr>
            <a:r>
              <a:rPr kumimoji="0"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</a:rPr>
              <a:t>chmod</a:t>
            </a:r>
            <a:r>
              <a:rPr kumimoji="0" lang="en-US" altLang="en-US" sz="2000" dirty="0">
                <a:solidFill>
                  <a:schemeClr val="bg1"/>
                </a:solidFill>
                <a:latin typeface="Courier New" panose="02070309020205020404" pitchFamily="49" charset="0"/>
              </a:rPr>
              <a:t> 644 file3 # Owner=</a:t>
            </a:r>
            <a:r>
              <a:rPr kumimoji="0"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</a:rPr>
              <a:t>rw</a:t>
            </a:r>
            <a:r>
              <a:rPr kumimoji="0" lang="en-US" altLang="en-US" sz="2000" dirty="0">
                <a:solidFill>
                  <a:schemeClr val="bg1"/>
                </a:solidFill>
                <a:latin typeface="Courier New" panose="02070309020205020404" pitchFamily="49" charset="0"/>
              </a:rPr>
              <a:t>- Group=r-- Other=r--</a:t>
            </a:r>
          </a:p>
          <a:p>
            <a:pPr algn="l">
              <a:lnSpc>
                <a:spcPct val="50000"/>
              </a:lnSpc>
              <a:spcAft>
                <a:spcPct val="0"/>
              </a:spcAft>
              <a:buClrTx/>
              <a:buFontTx/>
              <a:buNone/>
            </a:pPr>
            <a:endParaRPr kumimoji="0" lang="en-US" altLang="en-US" sz="2000" dirty="0">
              <a:solidFill>
                <a:schemeClr val="bg1"/>
              </a:solidFill>
              <a:latin typeface="Courier New" panose="02070309020205020404" pitchFamily="49" charset="0"/>
            </a:endParaRPr>
          </a:p>
          <a:p>
            <a:pPr algn="l">
              <a:lnSpc>
                <a:spcPct val="50000"/>
              </a:lnSpc>
              <a:spcAft>
                <a:spcPct val="0"/>
              </a:spcAft>
              <a:buClrTx/>
              <a:buFontTx/>
              <a:buNone/>
            </a:pPr>
            <a:r>
              <a:rPr kumimoji="0"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</a:rPr>
              <a:t>chmod</a:t>
            </a:r>
            <a:r>
              <a:rPr kumimoji="0" lang="en-US" altLang="en-US" sz="2000" dirty="0">
                <a:solidFill>
                  <a:schemeClr val="bg1"/>
                </a:solidFill>
                <a:latin typeface="Courier New" panose="02070309020205020404" pitchFamily="49" charset="0"/>
              </a:rPr>
              <a:t> +x  file  # Add execute permission to file for all</a:t>
            </a:r>
          </a:p>
          <a:p>
            <a:pPr algn="l">
              <a:lnSpc>
                <a:spcPct val="50000"/>
              </a:lnSpc>
              <a:spcAft>
                <a:spcPct val="0"/>
              </a:spcAft>
              <a:buClrTx/>
              <a:buFontTx/>
              <a:buNone/>
            </a:pPr>
            <a:endParaRPr kumimoji="0" lang="en-US" altLang="en-US" sz="2000" dirty="0">
              <a:solidFill>
                <a:schemeClr val="bg1"/>
              </a:solidFill>
              <a:latin typeface="Courier New" panose="02070309020205020404" pitchFamily="49" charset="0"/>
            </a:endParaRPr>
          </a:p>
          <a:p>
            <a:pPr algn="l">
              <a:lnSpc>
                <a:spcPct val="50000"/>
              </a:lnSpc>
              <a:spcAft>
                <a:spcPct val="0"/>
              </a:spcAft>
              <a:buClrTx/>
              <a:buFontTx/>
              <a:buNone/>
            </a:pPr>
            <a:r>
              <a:rPr kumimoji="0"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</a:rPr>
              <a:t>chmod</a:t>
            </a:r>
            <a:r>
              <a:rPr kumimoji="0" lang="en-US" altLang="en-US" sz="2000" dirty="0">
                <a:solidFill>
                  <a:schemeClr val="bg1"/>
                </a:solidFill>
                <a:latin typeface="Courier New" panose="02070309020205020404" pitchFamily="49" charset="0"/>
              </a:rPr>
              <a:t> o-r file  # Remove read permission for others</a:t>
            </a:r>
          </a:p>
          <a:p>
            <a:pPr algn="l">
              <a:lnSpc>
                <a:spcPct val="50000"/>
              </a:lnSpc>
              <a:spcAft>
                <a:spcPct val="0"/>
              </a:spcAft>
              <a:buClrTx/>
              <a:buFontTx/>
              <a:buNone/>
            </a:pPr>
            <a:endParaRPr kumimoji="0" lang="en-US" altLang="en-US" sz="2000" dirty="0">
              <a:solidFill>
                <a:schemeClr val="bg1"/>
              </a:solidFill>
              <a:latin typeface="Courier New" panose="02070309020205020404" pitchFamily="49" charset="0"/>
            </a:endParaRPr>
          </a:p>
          <a:p>
            <a:pPr algn="l">
              <a:lnSpc>
                <a:spcPct val="50000"/>
              </a:lnSpc>
              <a:spcAft>
                <a:spcPct val="0"/>
              </a:spcAft>
              <a:buClrTx/>
              <a:buFontTx/>
              <a:buNone/>
            </a:pPr>
            <a:r>
              <a:rPr kumimoji="0"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</a:rPr>
              <a:t>chmod</a:t>
            </a:r>
            <a:r>
              <a:rPr kumimoji="0" lang="en-US" altLang="en-US" sz="2000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kumimoji="0" lang="en-US" altLang="en-US" sz="2000" dirty="0" err="1">
                <a:solidFill>
                  <a:schemeClr val="bg1"/>
                </a:solidFill>
                <a:latin typeface="Courier New" panose="02070309020205020404" pitchFamily="49" charset="0"/>
              </a:rPr>
              <a:t>a+w</a:t>
            </a:r>
            <a:r>
              <a:rPr kumimoji="0" lang="en-US" altLang="en-US" sz="2000" dirty="0">
                <a:solidFill>
                  <a:schemeClr val="bg1"/>
                </a:solidFill>
                <a:latin typeface="Courier New" panose="02070309020205020404" pitchFamily="49" charset="0"/>
              </a:rPr>
              <a:t> file  # Add write permission for everyone</a:t>
            </a:r>
          </a:p>
        </p:txBody>
      </p:sp>
      <p:sp>
        <p:nvSpPr>
          <p:cNvPr id="5" name="Line 2">
            <a:extLst>
              <a:ext uri="{FF2B5EF4-FFF2-40B4-BE49-F238E27FC236}">
                <a16:creationId xmlns:a16="http://schemas.microsoft.com/office/drawing/2014/main" id="{932CD26D-93B7-9B44-97E9-2BC3E64DF8EF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8" y="620688"/>
            <a:ext cx="8351837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E1DE53C6-0EFA-8B4D-AC45-134F101F04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7068" y="113739"/>
            <a:ext cx="459452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Changing File Permissions</a:t>
            </a:r>
            <a:endParaRPr lang="en-US" altLang="en-US" sz="2800" b="1" baseline="30000" dirty="0">
              <a:solidFill>
                <a:srgbClr val="FFFF0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59745"/>
      </p:ext>
    </p:extLst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Line 2">
            <a:extLst>
              <a:ext uri="{FF2B5EF4-FFF2-40B4-BE49-F238E27FC236}">
                <a16:creationId xmlns:a16="http://schemas.microsoft.com/office/drawing/2014/main" id="{A26A3EEF-2C47-554B-97B5-47F9DE7AE458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8" y="620688"/>
            <a:ext cx="8351837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65" name="Text Box 5">
            <a:extLst>
              <a:ext uri="{FF2B5EF4-FFF2-40B4-BE49-F238E27FC236}">
                <a16:creationId xmlns:a16="http://schemas.microsoft.com/office/drawing/2014/main" id="{D8C03CC7-8A54-6241-8D85-7CDA04BABD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3728" y="85118"/>
            <a:ext cx="522290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Linux Has Many Distributions</a:t>
            </a:r>
            <a:endParaRPr lang="en-US" altLang="en-US" sz="2800" b="1" baseline="30000" dirty="0">
              <a:solidFill>
                <a:srgbClr val="FFFF0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9" name="Picture 2" descr="http://www.muylinux.com/wp-content/uploads/2009/04/logos-distros.jpg">
            <a:extLst>
              <a:ext uri="{FF2B5EF4-FFF2-40B4-BE49-F238E27FC236}">
                <a16:creationId xmlns:a16="http://schemas.microsoft.com/office/drawing/2014/main" id="{83973D8A-4B6D-C042-AF76-65378913E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945" y="692696"/>
            <a:ext cx="6192688" cy="314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330FC2-7A0F-F543-9C5C-F947E5B9E369}"/>
              </a:ext>
            </a:extLst>
          </p:cNvPr>
          <p:cNvSpPr/>
          <p:nvPr/>
        </p:nvSpPr>
        <p:spPr>
          <a:xfrm>
            <a:off x="300705" y="3933056"/>
            <a:ext cx="34065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i="1" dirty="0">
                <a:solidFill>
                  <a:srgbClr val="FFFF00"/>
                </a:solidFill>
                <a:latin typeface="Palatino Linotype" panose="0204050205050503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 Source</a:t>
            </a:r>
            <a:r>
              <a:rPr lang="en-US" altLang="en-US" sz="2800" i="1" dirty="0">
                <a:solidFill>
                  <a:srgbClr val="FFFF00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en-US" sz="2800" i="1" dirty="0">
                <a:solidFill>
                  <a:schemeClr val="bg1"/>
                </a:solidFill>
                <a:latin typeface="Palatino Linotype" panose="02040502050505030304" pitchFamily="18" charset="0"/>
              </a:rPr>
              <a:t>Software</a:t>
            </a:r>
            <a:endParaRPr lang="en-US" sz="2800" i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96FBFCF-B081-CD49-A3B4-8F34A80C2AD7}"/>
              </a:ext>
            </a:extLst>
          </p:cNvPr>
          <p:cNvSpPr txBox="1">
            <a:spLocks noChangeArrowheads="1"/>
          </p:cNvSpPr>
          <p:nvPr/>
        </p:nvSpPr>
        <p:spPr>
          <a:xfrm>
            <a:off x="179512" y="4581128"/>
            <a:ext cx="8784976" cy="1512168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defRPr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ts val="500"/>
              </a:spcBef>
              <a:spcAft>
                <a:spcPts val="500"/>
              </a:spcAft>
            </a:pPr>
            <a:r>
              <a:rPr lang="en-US" altLang="en-US" sz="2000" dirty="0">
                <a:latin typeface="Palatino Linotype" panose="02040502050505030304" pitchFamily="18" charset="0"/>
              </a:rPr>
              <a:t>Programmers on the Internet can read, redistribute, and modify the source for a piece of software, </a:t>
            </a:r>
            <a:r>
              <a:rPr lang="en-US" altLang="en-US" sz="2000" b="1" dirty="0">
                <a:latin typeface="Palatino Linotype" panose="02040502050505030304" pitchFamily="18" charset="0"/>
              </a:rPr>
              <a:t>it evolves</a:t>
            </a:r>
            <a:endParaRPr lang="en-US" altLang="en-US" sz="2000" dirty="0">
              <a:latin typeface="Palatino Linotype" panose="02040502050505030304" pitchFamily="18" charset="0"/>
            </a:endParaRPr>
          </a:p>
          <a:p>
            <a:pPr eaLnBrk="1" hangingPunct="1">
              <a:spcBef>
                <a:spcPts val="500"/>
              </a:spcBef>
              <a:spcAft>
                <a:spcPts val="500"/>
              </a:spcAft>
            </a:pPr>
            <a:r>
              <a:rPr lang="en-US" altLang="en-US" sz="2000" dirty="0">
                <a:latin typeface="Palatino Linotype" panose="02040502050505030304" pitchFamily="18" charset="0"/>
              </a:rPr>
              <a:t>People improve it, people adapt it, people fix bugs. And this can happen at a speed that, compared to conventional software development, seems </a:t>
            </a:r>
            <a:r>
              <a:rPr lang="en-US" altLang="en-US" sz="2000" b="1" dirty="0">
                <a:latin typeface="Palatino Linotype" panose="02040502050505030304" pitchFamily="18" charset="0"/>
              </a:rPr>
              <a:t>astonishing</a:t>
            </a:r>
          </a:p>
        </p:txBody>
      </p:sp>
    </p:spTree>
    <p:extLst>
      <p:ext uri="{BB962C8B-B14F-4D97-AF65-F5344CB8AC3E}">
        <p14:creationId xmlns:p14="http://schemas.microsoft.com/office/powerpoint/2010/main" val="3933370535"/>
      </p:ext>
    </p:extLst>
  </p:cSld>
  <p:clrMapOvr>
    <a:masterClrMapping/>
  </p:clrMapOvr>
  <p:transition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3">
            <a:extLst>
              <a:ext uri="{FF2B5EF4-FFF2-40B4-BE49-F238E27FC236}">
                <a16:creationId xmlns:a16="http://schemas.microsoft.com/office/drawing/2014/main" id="{0B7E82A9-096F-1F4A-978D-4987DA7DB4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7856" y="1143908"/>
            <a:ext cx="7886700" cy="365324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dirty="0">
                <a:latin typeface="Palatino Linotype" panose="02040502050505030304" pitchFamily="18" charset="0"/>
              </a:rPr>
              <a:t>Links are references to files (aliases)</a:t>
            </a:r>
          </a:p>
          <a:p>
            <a:pPr>
              <a:lnSpc>
                <a:spcPct val="90000"/>
              </a:lnSpc>
            </a:pPr>
            <a:r>
              <a:rPr lang="en-US" altLang="en-US" sz="2800" dirty="0">
                <a:latin typeface="Palatino Linotype" panose="02040502050505030304" pitchFamily="18" charset="0"/>
              </a:rPr>
              <a:t>Two forms: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latin typeface="Palatino Linotype" panose="02040502050505030304" pitchFamily="18" charset="0"/>
              </a:rPr>
              <a:t>Hard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latin typeface="Palatino Linotype" panose="02040502050505030304" pitchFamily="18" charset="0"/>
              </a:rPr>
              <a:t>Symbolic</a:t>
            </a:r>
          </a:p>
          <a:p>
            <a:pPr lvl="2">
              <a:lnSpc>
                <a:spcPct val="90000"/>
              </a:lnSpc>
            </a:pPr>
            <a:r>
              <a:rPr lang="en-US" altLang="en-US" sz="2000" dirty="0">
                <a:latin typeface="Palatino Linotype" panose="02040502050505030304" pitchFamily="18" charset="0"/>
              </a:rPr>
              <a:t>Can point to files on different physical devices</a:t>
            </a:r>
          </a:p>
          <a:p>
            <a:pPr lvl="2">
              <a:lnSpc>
                <a:spcPct val="90000"/>
              </a:lnSpc>
            </a:pPr>
            <a:r>
              <a:rPr lang="en-US" altLang="en-US" sz="2000" dirty="0">
                <a:latin typeface="Palatino Linotype" panose="02040502050505030304" pitchFamily="18" charset="0"/>
              </a:rPr>
              <a:t>Delete of original leaves link </a:t>
            </a:r>
          </a:p>
          <a:p>
            <a:pPr lvl="2">
              <a:lnSpc>
                <a:spcPct val="90000"/>
              </a:lnSpc>
            </a:pPr>
            <a:r>
              <a:rPr lang="en-US" altLang="en-US" sz="2000" dirty="0">
                <a:latin typeface="Palatino Linotype" panose="02040502050505030304" pitchFamily="18" charset="0"/>
              </a:rPr>
              <a:t>Delete of link leaves original</a:t>
            </a:r>
          </a:p>
          <a:p>
            <a:pPr lvl="2">
              <a:lnSpc>
                <a:spcPct val="90000"/>
              </a:lnSpc>
            </a:pPr>
            <a:r>
              <a:rPr lang="en-US" altLang="en-US" sz="2000" dirty="0">
                <a:latin typeface="Palatino Linotype" panose="02040502050505030304" pitchFamily="18" charset="0"/>
              </a:rPr>
              <a:t>Can be created for directories</a:t>
            </a:r>
          </a:p>
          <a:p>
            <a:pPr>
              <a:lnSpc>
                <a:spcPct val="90000"/>
              </a:lnSpc>
            </a:pPr>
            <a:r>
              <a:rPr lang="en-US" altLang="en-US" sz="2800" dirty="0">
                <a:latin typeface="Palatino Linotype" panose="02040502050505030304" pitchFamily="18" charset="0"/>
              </a:rPr>
              <a:t>Create using </a:t>
            </a:r>
            <a:r>
              <a:rPr lang="en-US" altLang="en-US" sz="2800" dirty="0">
                <a:latin typeface="Palatino Linotype" panose="02040502050505030304" pitchFamily="18" charset="0"/>
                <a:hlinkClick r:id="rId2"/>
              </a:rPr>
              <a:t>ln</a:t>
            </a:r>
            <a:r>
              <a:rPr lang="en-US" altLang="en-US" sz="2800" dirty="0">
                <a:latin typeface="Palatino Linotype" panose="02040502050505030304" pitchFamily="18" charset="0"/>
              </a:rPr>
              <a:t> command</a:t>
            </a:r>
          </a:p>
        </p:txBody>
      </p:sp>
      <p:sp>
        <p:nvSpPr>
          <p:cNvPr id="4" name="Line 2">
            <a:extLst>
              <a:ext uri="{FF2B5EF4-FFF2-40B4-BE49-F238E27FC236}">
                <a16:creationId xmlns:a16="http://schemas.microsoft.com/office/drawing/2014/main" id="{3B8F751A-C3CB-7D4C-93E7-98282092CBFA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8" y="620688"/>
            <a:ext cx="8351837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34FD50E4-7A05-3C45-BE06-C94A388698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912" y="97468"/>
            <a:ext cx="112082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Links</a:t>
            </a:r>
            <a:endParaRPr lang="en-US" altLang="en-US" sz="2800" b="1" baseline="30000" dirty="0">
              <a:solidFill>
                <a:srgbClr val="FFFF0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527549"/>
      </p:ext>
    </p:extLst>
  </p:cSld>
  <p:clrMapOvr>
    <a:masterClrMapping/>
  </p:clrMapOvr>
  <p:transition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>
            <a:extLst>
              <a:ext uri="{FF2B5EF4-FFF2-40B4-BE49-F238E27FC236}">
                <a16:creationId xmlns:a16="http://schemas.microsoft.com/office/drawing/2014/main" id="{3B8F751A-C3CB-7D4C-93E7-98282092CBFA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8" y="620688"/>
            <a:ext cx="8351837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E7EA2A0-B489-6B43-A25C-9FA5D84E49F7}"/>
              </a:ext>
            </a:extLst>
          </p:cNvPr>
          <p:cNvSpPr txBox="1">
            <a:spLocks noChangeArrowheads="1"/>
          </p:cNvSpPr>
          <p:nvPr/>
        </p:nvSpPr>
        <p:spPr>
          <a:xfrm>
            <a:off x="627856" y="1143908"/>
            <a:ext cx="7886700" cy="4351338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defRPr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en-US" sz="1800" b="1" dirty="0">
                <a:solidFill>
                  <a:srgbClr val="FFFF00"/>
                </a:solidFill>
              </a:rPr>
              <a:t>vi</a:t>
            </a:r>
            <a:r>
              <a:rPr lang="en-US" altLang="en-US" sz="1800" dirty="0"/>
              <a:t>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600" dirty="0"/>
              <a:t>Non-graphical (terminal-based) editor. Guaranteed to be available on any system. Requires knowledge of arcane keystroke commands. Distinctly unfriendly to novices. </a:t>
            </a:r>
          </a:p>
          <a:p>
            <a:pPr lvl="1" eaLnBrk="1" hangingPunct="1">
              <a:lnSpc>
                <a:spcPct val="80000"/>
              </a:lnSpc>
            </a:pPr>
            <a:endParaRPr lang="en-US" altLang="en-US" sz="16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1800" b="1" dirty="0">
                <a:solidFill>
                  <a:srgbClr val="FFFF00"/>
                </a:solidFill>
              </a:rPr>
              <a:t>emacs</a:t>
            </a:r>
            <a:r>
              <a:rPr lang="en-US" altLang="en-US" sz="1800" dirty="0"/>
              <a:t>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600" dirty="0"/>
              <a:t>Window-based editor. Primitive menus make it slightly more friendly to novices. Still need to know keystroke commands to use. Installed on all Linux distributions and on most other Unix systems.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800" b="1" dirty="0" err="1">
                <a:solidFill>
                  <a:srgbClr val="FFFF00"/>
                </a:solidFill>
              </a:rPr>
              <a:t>xemacs</a:t>
            </a:r>
            <a:r>
              <a:rPr lang="en-US" altLang="en-US" sz="1800" dirty="0"/>
              <a:t>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600" dirty="0"/>
              <a:t>More sophisticated version of </a:t>
            </a:r>
            <a:r>
              <a:rPr lang="en-US" altLang="en-US" sz="1600" b="1" dirty="0"/>
              <a:t>emacs</a:t>
            </a:r>
            <a:r>
              <a:rPr lang="en-US" altLang="en-US" sz="1600" dirty="0"/>
              <a:t>, but usually not installed by default. All common commands are available from menus; however the user interface is still confusing at first. Very powerful editor, with built-in syntax checking, Web-browsing, news-reading, manual-page browsing, etc.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800" b="1" dirty="0" err="1">
                <a:solidFill>
                  <a:srgbClr val="FFFF00"/>
                </a:solidFill>
              </a:rPr>
              <a:t>pico</a:t>
            </a:r>
            <a:r>
              <a:rPr lang="en-US" altLang="en-US" sz="1800" dirty="0"/>
              <a:t>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600" dirty="0"/>
              <a:t>Simple terminal-based editor available on most versions of Unix. Uses keystroke commands, but they are listed in logical fashion at bottom of screen. </a:t>
            </a:r>
          </a:p>
          <a:p>
            <a:pPr eaLnBrk="1" hangingPunct="1">
              <a:lnSpc>
                <a:spcPct val="80000"/>
              </a:lnSpc>
            </a:pPr>
            <a:endParaRPr lang="en-US" altLang="en-US" sz="1800" dirty="0"/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72D59A8C-76EE-DC47-81AF-0916E22052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912" y="97468"/>
            <a:ext cx="136127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Editors</a:t>
            </a:r>
            <a:endParaRPr lang="en-US" altLang="en-US" sz="2800" b="1" baseline="30000" dirty="0">
              <a:solidFill>
                <a:srgbClr val="FFFF0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37649"/>
      </p:ext>
    </p:extLst>
  </p:cSld>
  <p:clrMapOvr>
    <a:masterClrMapping/>
  </p:clrMapOvr>
  <p:transition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7" name="Rectangle 3">
            <a:extLst>
              <a:ext uri="{FF2B5EF4-FFF2-40B4-BE49-F238E27FC236}">
                <a16:creationId xmlns:a16="http://schemas.microsoft.com/office/drawing/2014/main" id="{541B0A70-9922-9746-8A77-CEA7D62817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6941" y="980728"/>
            <a:ext cx="8783638" cy="4171950"/>
          </a:xfrm>
        </p:spPr>
        <p:txBody>
          <a:bodyPr/>
          <a:lstStyle/>
          <a:p>
            <a:r>
              <a:rPr lang="en-US" altLang="en-US" sz="3200" dirty="0">
                <a:latin typeface="Palatino Linotype" panose="02040502050505030304" pitchFamily="18" charset="0"/>
              </a:rPr>
              <a:t>People are fanatical about their editor</a:t>
            </a:r>
          </a:p>
          <a:p>
            <a:r>
              <a:rPr lang="en-US" altLang="en-US" sz="3200" dirty="0">
                <a:latin typeface="Palatino Linotype" panose="02040502050505030304" pitchFamily="18" charset="0"/>
              </a:rPr>
              <a:t>Several choices available:</a:t>
            </a:r>
            <a:r>
              <a:rPr lang="en-US" altLang="en-US" sz="3200" dirty="0">
                <a:latin typeface="Palatino Linotype" panose="02040502050505030304" pitchFamily="18" charset="0"/>
                <a:hlinkClick r:id="rId2"/>
              </a:rPr>
              <a:t>	</a:t>
            </a:r>
            <a:endParaRPr lang="en-US" altLang="en-US" sz="3200" dirty="0">
              <a:latin typeface="Palatino Linotype" panose="02040502050505030304" pitchFamily="18" charset="0"/>
            </a:endParaRPr>
          </a:p>
          <a:p>
            <a:pPr lvl="1">
              <a:lnSpc>
                <a:spcPct val="80000"/>
              </a:lnSpc>
            </a:pPr>
            <a:r>
              <a:rPr lang="en-US" altLang="en-US" sz="2400" dirty="0">
                <a:latin typeface="Palatino Linotype" panose="02040502050505030304" pitchFamily="18" charset="0"/>
                <a:hlinkClick r:id="rId2"/>
              </a:rPr>
              <a:t>vi</a:t>
            </a:r>
            <a:r>
              <a:rPr lang="en-US" altLang="en-US" sz="2400" dirty="0">
                <a:latin typeface="Palatino Linotype" panose="02040502050505030304" pitchFamily="18" charset="0"/>
              </a:rPr>
              <a:t>		Standard UNIX editor</a:t>
            </a:r>
          </a:p>
          <a:p>
            <a:pPr lvl="1">
              <a:lnSpc>
                <a:spcPct val="80000"/>
              </a:lnSpc>
            </a:pPr>
            <a:r>
              <a:rPr lang="en-US" altLang="en-US" sz="2400" dirty="0">
                <a:latin typeface="Palatino Linotype" panose="02040502050505030304" pitchFamily="18" charset="0"/>
                <a:hlinkClick r:id="rId3"/>
              </a:rPr>
              <a:t>the</a:t>
            </a:r>
            <a:r>
              <a:rPr lang="en-US" altLang="en-US" sz="2400" dirty="0">
                <a:latin typeface="Palatino Linotype" panose="02040502050505030304" pitchFamily="18" charset="0"/>
              </a:rPr>
              <a:t>		XEDIT-like editor</a:t>
            </a:r>
          </a:p>
          <a:p>
            <a:pPr lvl="1">
              <a:lnSpc>
                <a:spcPct val="80000"/>
              </a:lnSpc>
            </a:pPr>
            <a:r>
              <a:rPr lang="en-US" altLang="en-US" sz="2400" dirty="0">
                <a:latin typeface="Palatino Linotype" panose="02040502050505030304" pitchFamily="18" charset="0"/>
                <a:hlinkClick r:id="rId4"/>
              </a:rPr>
              <a:t>xedit		</a:t>
            </a:r>
            <a:r>
              <a:rPr lang="en-US" altLang="en-US" sz="2400" dirty="0">
                <a:latin typeface="Palatino Linotype" panose="02040502050505030304" pitchFamily="18" charset="0"/>
              </a:rPr>
              <a:t>X windows text editor</a:t>
            </a:r>
          </a:p>
          <a:p>
            <a:pPr lvl="1">
              <a:lnSpc>
                <a:spcPct val="80000"/>
              </a:lnSpc>
            </a:pPr>
            <a:r>
              <a:rPr lang="en-US" altLang="en-US" sz="2400" dirty="0">
                <a:latin typeface="Palatino Linotype" panose="02040502050505030304" pitchFamily="18" charset="0"/>
                <a:hlinkClick r:id="rId4"/>
              </a:rPr>
              <a:t>emacs		</a:t>
            </a:r>
            <a:r>
              <a:rPr lang="en-US" altLang="en-US" sz="2400" dirty="0">
                <a:latin typeface="Palatino Linotype" panose="02040502050505030304" pitchFamily="18" charset="0"/>
              </a:rPr>
              <a:t>Extensible, Customizable Self-				Documenting Display Editor</a:t>
            </a:r>
          </a:p>
          <a:p>
            <a:pPr lvl="1">
              <a:lnSpc>
                <a:spcPct val="80000"/>
              </a:lnSpc>
            </a:pPr>
            <a:r>
              <a:rPr lang="en-US" altLang="en-US" sz="2400" dirty="0">
                <a:latin typeface="Palatino Linotype" panose="02040502050505030304" pitchFamily="18" charset="0"/>
                <a:hlinkClick r:id="rId4"/>
              </a:rPr>
              <a:t>pico		</a:t>
            </a:r>
            <a:r>
              <a:rPr lang="en-US" altLang="en-US" sz="2400" dirty="0">
                <a:latin typeface="Palatino Linotype" panose="02040502050505030304" pitchFamily="18" charset="0"/>
              </a:rPr>
              <a:t>Simple display-oriented text editor </a:t>
            </a:r>
          </a:p>
          <a:p>
            <a:pPr lvl="1">
              <a:lnSpc>
                <a:spcPct val="80000"/>
              </a:lnSpc>
            </a:pPr>
            <a:r>
              <a:rPr lang="en-US" altLang="en-US" sz="2400" dirty="0">
                <a:latin typeface="Palatino Linotype" panose="02040502050505030304" pitchFamily="18" charset="0"/>
                <a:hlinkClick r:id="rId4"/>
              </a:rPr>
              <a:t>nedit		</a:t>
            </a:r>
            <a:r>
              <a:rPr lang="en-US" altLang="en-US" sz="2400" dirty="0">
                <a:latin typeface="Palatino Linotype" panose="02040502050505030304" pitchFamily="18" charset="0"/>
              </a:rPr>
              <a:t>X windows Motif text editor</a:t>
            </a:r>
          </a:p>
        </p:txBody>
      </p:sp>
      <p:sp>
        <p:nvSpPr>
          <p:cNvPr id="4" name="Line 2">
            <a:extLst>
              <a:ext uri="{FF2B5EF4-FFF2-40B4-BE49-F238E27FC236}">
                <a16:creationId xmlns:a16="http://schemas.microsoft.com/office/drawing/2014/main" id="{75222D4F-9DF7-1E49-ADDA-019E2F7F64A6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8" y="620688"/>
            <a:ext cx="8351837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1F2E2E2C-9D36-194E-B4D3-7F01414F83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912" y="97468"/>
            <a:ext cx="136127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Editors</a:t>
            </a:r>
            <a:endParaRPr lang="en-US" altLang="en-US" sz="2800" b="1" baseline="30000" dirty="0">
              <a:solidFill>
                <a:srgbClr val="FFFF0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542709"/>
      </p:ext>
    </p:extLst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Linux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Red Hat Enterprise Linux</a:t>
            </a:r>
          </a:p>
          <a:p>
            <a:r>
              <a:rPr lang="en-US" dirty="0"/>
              <a:t>CentOS</a:t>
            </a:r>
          </a:p>
          <a:p>
            <a:r>
              <a:rPr lang="en-US" dirty="0"/>
              <a:t>Fedora</a:t>
            </a:r>
          </a:p>
          <a:p>
            <a:r>
              <a:rPr lang="en-US" dirty="0" err="1"/>
              <a:t>Debian</a:t>
            </a:r>
            <a:endParaRPr lang="en-US" dirty="0"/>
          </a:p>
          <a:p>
            <a:r>
              <a:rPr lang="en-US" dirty="0"/>
              <a:t>Ubuntu</a:t>
            </a:r>
          </a:p>
          <a:p>
            <a:r>
              <a:rPr lang="en-US" dirty="0" err="1"/>
              <a:t>Suse</a:t>
            </a:r>
            <a:r>
              <a:rPr lang="en-US" dirty="0"/>
              <a:t> Linux</a:t>
            </a:r>
          </a:p>
          <a:p>
            <a:r>
              <a:rPr lang="en-US" dirty="0"/>
              <a:t>Linux Mint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1" name="Picture 3" descr="C:\Users\jrussler\Desktop\tmp\fedor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864" y="3437256"/>
            <a:ext cx="1143000" cy="1143000"/>
          </a:xfrm>
          <a:prstGeom prst="rect">
            <a:avLst/>
          </a:prstGeom>
          <a:solidFill>
            <a:schemeClr val="bg1"/>
          </a:solidFill>
          <a:extLst/>
        </p:spPr>
      </p:pic>
      <p:pic>
        <p:nvPicPr>
          <p:cNvPr id="2052" name="Picture 4" descr="C:\Users\jrussler\Desktop\tmp\debia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194" y="3238500"/>
            <a:ext cx="1181100" cy="1447800"/>
          </a:xfrm>
          <a:prstGeom prst="rect">
            <a:avLst/>
          </a:prstGeom>
          <a:solidFill>
            <a:schemeClr val="bg1"/>
          </a:solidFill>
          <a:extLst/>
        </p:spPr>
      </p:pic>
      <p:pic>
        <p:nvPicPr>
          <p:cNvPr id="2053" name="Picture 5" descr="C:\Users\jrussler\Desktop\tmp\ubuntu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480" y="3572638"/>
            <a:ext cx="1143000" cy="1155700"/>
          </a:xfrm>
          <a:prstGeom prst="rect">
            <a:avLst/>
          </a:prstGeom>
          <a:solidFill>
            <a:schemeClr val="bg1"/>
          </a:solidFill>
          <a:extLst/>
        </p:spPr>
      </p:pic>
      <p:pic>
        <p:nvPicPr>
          <p:cNvPr id="2054" name="Picture 6" descr="C:\Users\jrussler\Desktop\tmp\sus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5229226"/>
            <a:ext cx="1143000" cy="685801"/>
          </a:xfrm>
          <a:prstGeom prst="rect">
            <a:avLst/>
          </a:prstGeom>
          <a:solidFill>
            <a:schemeClr val="bg1"/>
          </a:solidFill>
          <a:extLst/>
        </p:spPr>
      </p:pic>
      <p:pic>
        <p:nvPicPr>
          <p:cNvPr id="2055" name="Picture 7" descr="C:\Users\jrussler\Desktop\tmp\cento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187" y="1626108"/>
            <a:ext cx="1143000" cy="1066800"/>
          </a:xfrm>
          <a:prstGeom prst="rect">
            <a:avLst/>
          </a:prstGeom>
          <a:solidFill>
            <a:schemeClr val="bg1"/>
          </a:solidFill>
          <a:extLst/>
        </p:spPr>
      </p:pic>
      <p:pic>
        <p:nvPicPr>
          <p:cNvPr id="2056" name="Picture 8" descr="C:\Users\jrussler\Desktop\tmp\redhat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549908"/>
            <a:ext cx="1108363" cy="1219200"/>
          </a:xfrm>
          <a:prstGeom prst="rect">
            <a:avLst/>
          </a:prstGeom>
          <a:solidFill>
            <a:schemeClr val="bg1"/>
          </a:solidFill>
          <a:extLst/>
        </p:spPr>
      </p:pic>
      <p:pic>
        <p:nvPicPr>
          <p:cNvPr id="2057" name="Picture 9" descr="C:\Users\jrussler\Desktop\tmp\mint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619" y="4924806"/>
            <a:ext cx="1143000" cy="1143000"/>
          </a:xfrm>
          <a:prstGeom prst="rect">
            <a:avLst/>
          </a:prstGeom>
          <a:solidFill>
            <a:schemeClr val="bg1"/>
          </a:solidFill>
          <a:extLst/>
        </p:spPr>
      </p:pic>
      <p:pic>
        <p:nvPicPr>
          <p:cNvPr id="2058" name="Picture 10" descr="C:\Users\jrussler\Desktop\tmp\arch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713" y="4878197"/>
            <a:ext cx="1143000" cy="1066800"/>
          </a:xfrm>
          <a:prstGeom prst="rect">
            <a:avLst/>
          </a:prstGeom>
          <a:solidFill>
            <a:schemeClr val="bg1"/>
          </a:solidFill>
          <a:ex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D8EF4-15F2-45E7-AF88-A4EBC972BCF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870116"/>
      </p:ext>
    </p:extLst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>
            <a:extLst>
              <a:ext uri="{FF2B5EF4-FFF2-40B4-BE49-F238E27FC236}">
                <a16:creationId xmlns:a16="http://schemas.microsoft.com/office/drawing/2014/main" id="{5E4F29B9-4376-CF46-A047-7D0A28C715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25938" y="1340768"/>
            <a:ext cx="8106502" cy="3816424"/>
          </a:xfrm>
        </p:spPr>
        <p:txBody>
          <a:bodyPr/>
          <a:lstStyle/>
          <a:p>
            <a:r>
              <a:rPr lang="en-US" altLang="en-US" sz="2800" dirty="0">
                <a:solidFill>
                  <a:srgbClr val="FFFF00"/>
                </a:solidFill>
                <a:latin typeface="Palatino Linotype" panose="0204050205050503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r>
              <a:rPr lang="en-US" altLang="en-US" sz="2800" dirty="0">
                <a:solidFill>
                  <a:srgbClr val="FFFF00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en-US" sz="2800" dirty="0">
                <a:latin typeface="Palatino Linotype" panose="02040502050505030304" pitchFamily="18" charset="0"/>
              </a:rPr>
              <a:t>created it</a:t>
            </a:r>
          </a:p>
          <a:p>
            <a:endParaRPr lang="en-US" altLang="en-US" sz="2800" dirty="0">
              <a:latin typeface="Palatino Linotype" panose="02040502050505030304" pitchFamily="18" charset="0"/>
            </a:endParaRPr>
          </a:p>
          <a:p>
            <a:pPr lvl="1"/>
            <a:r>
              <a:rPr lang="en-US" altLang="en-US" sz="2400" dirty="0">
                <a:latin typeface="Palatino Linotype" panose="02040502050505030304" pitchFamily="18" charset="0"/>
              </a:rPr>
              <a:t>with assistance from programmers around the world</a:t>
            </a:r>
          </a:p>
          <a:p>
            <a:pPr lvl="1"/>
            <a:r>
              <a:rPr lang="en-US" altLang="en-US" sz="2400" dirty="0">
                <a:latin typeface="Palatino Linotype" panose="02040502050505030304" pitchFamily="18" charset="0"/>
              </a:rPr>
              <a:t>first posted on Internet in 1991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altLang="en-US" sz="3200" dirty="0">
                <a:latin typeface="Palatino Linotype" panose="02040502050505030304" pitchFamily="18" charset="0"/>
              </a:rPr>
              <a:t>Linux 1.0 in 1994; 2.2 in 1999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altLang="en-US" sz="3200" dirty="0">
                <a:latin typeface="Palatino Linotype" panose="02040502050505030304" pitchFamily="18" charset="0"/>
              </a:rPr>
              <a:t>Today used on 7-10 million computers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US" altLang="en-US" sz="2400" dirty="0">
                <a:latin typeface="Palatino Linotype" panose="02040502050505030304" pitchFamily="18" charset="0"/>
              </a:rPr>
              <a:t>with 1000’s of programmers working to enhance it</a:t>
            </a:r>
          </a:p>
        </p:txBody>
      </p:sp>
      <p:sp>
        <p:nvSpPr>
          <p:cNvPr id="4" name="Line 2">
            <a:extLst>
              <a:ext uri="{FF2B5EF4-FFF2-40B4-BE49-F238E27FC236}">
                <a16:creationId xmlns:a16="http://schemas.microsoft.com/office/drawing/2014/main" id="{D6AB6772-3ABF-2746-9D66-20D684466E51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8" y="620688"/>
            <a:ext cx="8351837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FD8A2E3B-60A5-9F45-BA8F-81067EB2BA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768" y="145737"/>
            <a:ext cx="432522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Where did it come from? </a:t>
            </a:r>
            <a:endParaRPr lang="en-US" altLang="en-US" sz="2800" b="1" baseline="30000" dirty="0">
              <a:solidFill>
                <a:srgbClr val="FFFF0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567723"/>
      </p:ext>
    </p:extLst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2">
            <a:extLst>
              <a:ext uri="{FF2B5EF4-FFF2-40B4-BE49-F238E27FC236}">
                <a16:creationId xmlns:a16="http://schemas.microsoft.com/office/drawing/2014/main" id="{63498CCF-D3B1-EF41-BAB8-F7E14B5150D3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8" y="620688"/>
            <a:ext cx="8351837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C8F84720-734A-9D40-90F3-EACC15B52A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5856" y="97468"/>
            <a:ext cx="214033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 dirty="0" err="1">
                <a:solidFill>
                  <a:srgbClr val="FFFF00"/>
                </a:solidFill>
                <a:latin typeface="Palatino Linotype" panose="02040502050505030304" pitchFamily="18" charset="0"/>
              </a:rPr>
              <a:t>MobaXterm</a:t>
            </a:r>
            <a:endParaRPr lang="en-US" altLang="en-US" sz="2800" b="1" baseline="30000" dirty="0">
              <a:solidFill>
                <a:srgbClr val="FFFF0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625DAA-1795-E041-953D-C8FC1C58F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636912"/>
            <a:ext cx="3412808" cy="252028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B6835F-B5DD-C643-83E0-874560768AAB}"/>
              </a:ext>
            </a:extLst>
          </p:cNvPr>
          <p:cNvSpPr/>
          <p:nvPr/>
        </p:nvSpPr>
        <p:spPr>
          <a:xfrm>
            <a:off x="138610" y="647658"/>
            <a:ext cx="889788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 err="1">
                <a:solidFill>
                  <a:srgbClr val="FFFF00"/>
                </a:solidFill>
                <a:latin typeface="Palatino Linotype" panose="02040502050505030304" pitchFamily="18" charset="0"/>
              </a:rPr>
              <a:t>MobaXterm</a:t>
            </a:r>
            <a:r>
              <a:rPr lang="en-US" sz="1600" dirty="0">
                <a:solidFill>
                  <a:schemeClr val="bg1"/>
                </a:solidFill>
                <a:latin typeface="Palatino Linotype" panose="02040502050505030304" pitchFamily="18" charset="0"/>
              </a:rPr>
              <a:t> is your ultimate toolbox for remote computing. In a single Windows application, it provides loads of functions that are tailored for programmers, webmasters, IT administrators and pretty much all users who need to handle their remote jobs in a more simple fashion.</a:t>
            </a:r>
            <a:br>
              <a:rPr lang="en-US" sz="1600" dirty="0">
                <a:solidFill>
                  <a:schemeClr val="bg1"/>
                </a:solidFill>
                <a:latin typeface="Palatino Linotype" panose="02040502050505030304" pitchFamily="18" charset="0"/>
              </a:rPr>
            </a:br>
            <a:r>
              <a:rPr lang="en-US" sz="1600" b="1" dirty="0" err="1">
                <a:solidFill>
                  <a:srgbClr val="FFFF00"/>
                </a:solidFill>
                <a:latin typeface="Palatino Linotype" panose="02040502050505030304" pitchFamily="18" charset="0"/>
              </a:rPr>
              <a:t>MobaXterm</a:t>
            </a:r>
            <a:r>
              <a:rPr lang="en-US" sz="1600" dirty="0">
                <a:solidFill>
                  <a:schemeClr val="bg1"/>
                </a:solidFill>
                <a:latin typeface="Palatino Linotype" panose="02040502050505030304" pitchFamily="18" charset="0"/>
              </a:rPr>
              <a:t> provides all the important remote network tools (SSH, RDP, X11, SFTP, FTP, Telnet, Rlogin, ...) to Windows desktop, in a single portable exe file which works out of the box. Some plugins can be used to add functions to </a:t>
            </a:r>
            <a:r>
              <a:rPr lang="en-US" sz="1600" dirty="0" err="1">
                <a:solidFill>
                  <a:schemeClr val="bg1"/>
                </a:solidFill>
                <a:latin typeface="Palatino Linotype" panose="02040502050505030304" pitchFamily="18" charset="0"/>
              </a:rPr>
              <a:t>MobaXterm</a:t>
            </a:r>
            <a:r>
              <a:rPr lang="en-US" sz="1600" dirty="0">
                <a:solidFill>
                  <a:schemeClr val="bg1"/>
                </a:solidFill>
                <a:latin typeface="Palatino Linotype" panose="02040502050505030304" pitchFamily="18" charset="0"/>
              </a:rPr>
              <a:t> such as Unix commands (bash, ls, cat, </a:t>
            </a:r>
            <a:r>
              <a:rPr lang="en-US" sz="1600" dirty="0" err="1">
                <a:solidFill>
                  <a:schemeClr val="bg1"/>
                </a:solidFill>
                <a:latin typeface="Palatino Linotype" panose="02040502050505030304" pitchFamily="18" charset="0"/>
              </a:rPr>
              <a:t>sed</a:t>
            </a:r>
            <a:r>
              <a:rPr lang="en-US" sz="1600" dirty="0">
                <a:solidFill>
                  <a:schemeClr val="bg1"/>
                </a:solidFill>
                <a:latin typeface="Palatino Linotype" panose="02040502050505030304" pitchFamily="18" charset="0"/>
              </a:rPr>
              <a:t>, grep, </a:t>
            </a:r>
            <a:r>
              <a:rPr lang="en-US" sz="1600" dirty="0" err="1">
                <a:solidFill>
                  <a:schemeClr val="bg1"/>
                </a:solidFill>
                <a:latin typeface="Palatino Linotype" panose="02040502050505030304" pitchFamily="18" charset="0"/>
              </a:rPr>
              <a:t>awk</a:t>
            </a:r>
            <a:r>
              <a:rPr lang="en-US" sz="1600" dirty="0">
                <a:solidFill>
                  <a:schemeClr val="bg1"/>
                </a:solidFill>
                <a:latin typeface="Palatino Linotype" panose="02040502050505030304" pitchFamily="18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Palatino Linotype" panose="02040502050505030304" pitchFamily="18" charset="0"/>
              </a:rPr>
              <a:t>rsync</a:t>
            </a:r>
            <a:r>
              <a:rPr lang="en-US" sz="1600" dirty="0">
                <a:solidFill>
                  <a:schemeClr val="bg1"/>
                </a:solidFill>
                <a:latin typeface="Palatino Linotype" panose="02040502050505030304" pitchFamily="18" charset="0"/>
              </a:rPr>
              <a:t>, ...)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4E50A9-4A4C-3947-8604-7336019F0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022" y="2490509"/>
            <a:ext cx="5011131" cy="3026723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2102600908"/>
      </p:ext>
    </p:extLst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>
            <a:extLst>
              <a:ext uri="{FF2B5EF4-FFF2-40B4-BE49-F238E27FC236}">
                <a16:creationId xmlns:a16="http://schemas.microsoft.com/office/drawing/2014/main" id="{2B13B494-D031-1142-8DA8-BC9077DB4A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77812" y="982822"/>
            <a:ext cx="8747125" cy="1011859"/>
          </a:xfrm>
        </p:spPr>
        <p:txBody>
          <a:bodyPr/>
          <a:lstStyle/>
          <a:p>
            <a:r>
              <a:rPr lang="en-US" altLang="en-US" sz="2800" dirty="0">
                <a:latin typeface="Palatino Linotype" panose="02040502050505030304" pitchFamily="18" charset="0"/>
              </a:rPr>
              <a:t>In general, before you can use it you must login by specifying your </a:t>
            </a:r>
            <a:r>
              <a:rPr lang="en-US" altLang="en-US" sz="2800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username and password</a:t>
            </a:r>
            <a:r>
              <a:rPr lang="en-US" altLang="en-US" sz="2000" dirty="0"/>
              <a:t>:</a:t>
            </a:r>
          </a:p>
        </p:txBody>
      </p:sp>
      <p:grpSp>
        <p:nvGrpSpPr>
          <p:cNvPr id="25608" name="Group 8">
            <a:extLst>
              <a:ext uri="{FF2B5EF4-FFF2-40B4-BE49-F238E27FC236}">
                <a16:creationId xmlns:a16="http://schemas.microsoft.com/office/drawing/2014/main" id="{6884AD6D-3C18-CC4A-AEC1-ACBDC7612322}"/>
              </a:ext>
            </a:extLst>
          </p:cNvPr>
          <p:cNvGrpSpPr>
            <a:grpSpLocks/>
          </p:cNvGrpSpPr>
          <p:nvPr/>
        </p:nvGrpSpPr>
        <p:grpSpPr bwMode="auto">
          <a:xfrm>
            <a:off x="149225" y="1874440"/>
            <a:ext cx="8747125" cy="2706688"/>
            <a:chOff x="94" y="1824"/>
            <a:chExt cx="5510" cy="1705"/>
          </a:xfrm>
        </p:grpSpPr>
        <p:sp>
          <p:nvSpPr>
            <p:cNvPr id="25605" name="Text Box 5">
              <a:extLst>
                <a:ext uri="{FF2B5EF4-FFF2-40B4-BE49-F238E27FC236}">
                  <a16:creationId xmlns:a16="http://schemas.microsoft.com/office/drawing/2014/main" id="{B1284878-1520-894C-90A5-7550228D05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" y="2122"/>
              <a:ext cx="5267" cy="140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kumimoji="0" lang="en-US" altLang="en-US" sz="2200" dirty="0">
                  <a:solidFill>
                    <a:schemeClr val="bg1"/>
                  </a:solidFill>
                  <a:latin typeface="Courier New" panose="02070309020205020404" pitchFamily="49" charset="0"/>
                </a:rPr>
                <a:t>Linux 2.2.13 (</a:t>
              </a:r>
              <a:r>
                <a:rPr lang="en-US" altLang="en-US" sz="2200" dirty="0" err="1">
                  <a:solidFill>
                    <a:schemeClr val="bg1"/>
                  </a:solidFill>
                  <a:latin typeface="Courier New" panose="02070309020205020404" pitchFamily="49" charset="0"/>
                </a:rPr>
                <a:t>daytona</a:t>
              </a:r>
              <a:r>
                <a:rPr kumimoji="0" lang="en-US" altLang="en-US" sz="2200" dirty="0" err="1">
                  <a:solidFill>
                    <a:schemeClr val="bg1"/>
                  </a:solidFill>
                  <a:latin typeface="Courier New" panose="02070309020205020404" pitchFamily="49" charset="0"/>
                </a:rPr>
                <a:t>.uthscsa.edu</a:t>
              </a:r>
              <a:r>
                <a:rPr kumimoji="0" lang="en-US" altLang="en-US" sz="2200" dirty="0">
                  <a:solidFill>
                    <a:schemeClr val="bg1"/>
                  </a:solidFill>
                  <a:latin typeface="Courier New" panose="02070309020205020404" pitchFamily="49" charset="0"/>
                </a:rPr>
                <a:t>) (ttyp1)</a:t>
              </a:r>
            </a:p>
            <a:p>
              <a:pPr algn="l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kumimoji="0" lang="en-US" altLang="en-US" sz="2200" dirty="0">
                <a:solidFill>
                  <a:schemeClr val="bg1"/>
                </a:solidFill>
                <a:latin typeface="Courier New" panose="02070309020205020404" pitchFamily="49" charset="0"/>
              </a:endParaRPr>
            </a:p>
            <a:p>
              <a:pPr algn="l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kumimoji="0" lang="en-US" altLang="en-US" sz="2200" dirty="0" err="1">
                  <a:solidFill>
                    <a:schemeClr val="bg1"/>
                  </a:solidFill>
                  <a:latin typeface="Courier New" panose="02070309020205020404" pitchFamily="49" charset="0"/>
                </a:rPr>
                <a:t>uthscsaVM</a:t>
              </a:r>
              <a:r>
                <a:rPr kumimoji="0" lang="en-US" altLang="en-US" sz="2200" dirty="0">
                  <a:solidFill>
                    <a:schemeClr val="bg1"/>
                  </a:solidFill>
                  <a:latin typeface="Courier New" panose="02070309020205020404" pitchFamily="49" charset="0"/>
                </a:rPr>
                <a:t> login: </a:t>
              </a:r>
              <a:r>
                <a:rPr lang="en-US" altLang="en-US" sz="2200" dirty="0" err="1">
                  <a:solidFill>
                    <a:schemeClr val="bg1"/>
                  </a:solidFill>
                  <a:latin typeface="Courier New" panose="02070309020205020404" pitchFamily="49" charset="0"/>
                </a:rPr>
                <a:t>bernard</a:t>
              </a:r>
              <a:endParaRPr kumimoji="0" lang="en-US" altLang="en-US" sz="2200" dirty="0">
                <a:solidFill>
                  <a:schemeClr val="bg1"/>
                </a:solidFill>
                <a:latin typeface="Courier New" panose="02070309020205020404" pitchFamily="49" charset="0"/>
              </a:endParaRPr>
            </a:p>
            <a:p>
              <a:pPr algn="l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kumimoji="0" lang="en-US" altLang="en-US" sz="2200" dirty="0">
                  <a:solidFill>
                    <a:schemeClr val="bg1"/>
                  </a:solidFill>
                  <a:latin typeface="Courier New" panose="02070309020205020404" pitchFamily="49" charset="0"/>
                </a:rPr>
                <a:t>Password:</a:t>
              </a:r>
            </a:p>
            <a:p>
              <a:pPr algn="l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kumimoji="0" lang="en-US" altLang="en-US" sz="2200" dirty="0">
                  <a:solidFill>
                    <a:schemeClr val="bg1"/>
                  </a:solidFill>
                  <a:latin typeface="Courier New" panose="02070309020205020404" pitchFamily="49" charset="0"/>
                </a:rPr>
                <a:t>Last login: </a:t>
              </a:r>
              <a:r>
                <a:rPr lang="en-US" altLang="en-US" sz="2200" dirty="0" err="1">
                  <a:solidFill>
                    <a:schemeClr val="bg1"/>
                  </a:solidFill>
                  <a:latin typeface="Courier New" panose="02070309020205020404" pitchFamily="49" charset="0"/>
                </a:rPr>
                <a:t>Sund</a:t>
              </a:r>
              <a:r>
                <a:rPr kumimoji="0" lang="en-US" altLang="en-US" sz="2200" dirty="0">
                  <a:solidFill>
                    <a:schemeClr val="bg1"/>
                  </a:solidFill>
                  <a:latin typeface="Courier New" panose="02070309020205020404" pitchFamily="49" charset="0"/>
                </a:rPr>
                <a:t> Nov 1  4 10:13:13 from </a:t>
              </a:r>
              <a:r>
                <a:rPr kumimoji="0" lang="en-US" altLang="en-US" sz="2200" dirty="0" err="1">
                  <a:solidFill>
                    <a:schemeClr val="bg1"/>
                  </a:solidFill>
                  <a:latin typeface="Courier New" panose="02070309020205020404" pitchFamily="49" charset="0"/>
                </a:rPr>
                <a:t>Daytona@uthscsa.edu</a:t>
              </a:r>
              <a:endParaRPr kumimoji="0" lang="en-US" altLang="en-US" sz="2200" dirty="0">
                <a:solidFill>
                  <a:schemeClr val="bg1"/>
                </a:solidFill>
                <a:latin typeface="Courier New" panose="02070309020205020404" pitchFamily="49" charset="0"/>
              </a:endParaRPr>
            </a:p>
            <a:p>
              <a:pPr>
                <a:lnSpc>
                  <a:spcPct val="90000"/>
                </a:lnSpc>
              </a:pPr>
              <a:r>
                <a:rPr kumimoji="0" lang="en-US" altLang="en-US" sz="2200" dirty="0">
                  <a:solidFill>
                    <a:schemeClr val="bg1"/>
                  </a:solidFill>
                  <a:latin typeface="Courier New" panose="02070309020205020404" pitchFamily="49" charset="0"/>
                </a:rPr>
                <a:t>[</a:t>
              </a:r>
              <a:r>
                <a:rPr lang="en-US" altLang="en-US" sz="2200" dirty="0" err="1">
                  <a:solidFill>
                    <a:schemeClr val="bg1"/>
                  </a:solidFill>
                  <a:latin typeface="Courier New" panose="02070309020205020404" pitchFamily="49" charset="0"/>
                </a:rPr>
                <a:t>bernard</a:t>
              </a:r>
              <a:r>
                <a:rPr kumimoji="0" lang="en-US" altLang="en-US" sz="2200" dirty="0" err="1">
                  <a:solidFill>
                    <a:schemeClr val="bg1"/>
                  </a:solidFill>
                  <a:latin typeface="Courier New" panose="02070309020205020404" pitchFamily="49" charset="0"/>
                </a:rPr>
                <a:t>@</a:t>
              </a:r>
              <a:r>
                <a:rPr lang="en-US" altLang="en-US" sz="2200" dirty="0" err="1">
                  <a:solidFill>
                    <a:schemeClr val="bg1"/>
                  </a:solidFill>
                  <a:latin typeface="Courier New" panose="02070309020205020404" pitchFamily="49" charset="0"/>
                </a:rPr>
                <a:t>uthscsaVM</a:t>
              </a:r>
              <a:r>
                <a:rPr kumimoji="0" lang="en-US" altLang="en-US" sz="2200" dirty="0">
                  <a:solidFill>
                    <a:schemeClr val="bg1"/>
                  </a:solidFill>
                  <a:latin typeface="Courier New" panose="02070309020205020404" pitchFamily="49" charset="0"/>
                </a:rPr>
                <a:t> Boot-Camp]$</a:t>
              </a:r>
              <a:endParaRPr kumimoji="0" lang="en-US" altLang="en-US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5606" name="Freeform 6">
              <a:extLst>
                <a:ext uri="{FF2B5EF4-FFF2-40B4-BE49-F238E27FC236}">
                  <a16:creationId xmlns:a16="http://schemas.microsoft.com/office/drawing/2014/main" id="{FB24D524-0655-C94B-8029-835F1FEC9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" y="1824"/>
              <a:ext cx="2836" cy="801"/>
            </a:xfrm>
            <a:custGeom>
              <a:avLst/>
              <a:gdLst>
                <a:gd name="T0" fmla="*/ 2811 w 2813"/>
                <a:gd name="T1" fmla="*/ 0 h 1246"/>
                <a:gd name="T2" fmla="*/ 2813 w 2813"/>
                <a:gd name="T3" fmla="*/ 116 h 1246"/>
                <a:gd name="T4" fmla="*/ 0 w 2813"/>
                <a:gd name="T5" fmla="*/ 116 h 1246"/>
                <a:gd name="T6" fmla="*/ 0 w 2813"/>
                <a:gd name="T7" fmla="*/ 1246 h 1246"/>
                <a:gd name="T8" fmla="*/ 218 w 2813"/>
                <a:gd name="T9" fmla="*/ 1246 h 1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3" h="1246">
                  <a:moveTo>
                    <a:pt x="2811" y="0"/>
                  </a:moveTo>
                  <a:lnTo>
                    <a:pt x="2813" y="116"/>
                  </a:lnTo>
                  <a:lnTo>
                    <a:pt x="0" y="116"/>
                  </a:lnTo>
                  <a:lnTo>
                    <a:pt x="0" y="1246"/>
                  </a:lnTo>
                  <a:lnTo>
                    <a:pt x="218" y="1246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07" name="Freeform 7">
              <a:extLst>
                <a:ext uri="{FF2B5EF4-FFF2-40B4-BE49-F238E27FC236}">
                  <a16:creationId xmlns:a16="http://schemas.microsoft.com/office/drawing/2014/main" id="{DBE0117F-1252-EE4D-ABA7-A13BA7E92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3" y="1824"/>
              <a:ext cx="2936" cy="997"/>
            </a:xfrm>
            <a:custGeom>
              <a:avLst/>
              <a:gdLst>
                <a:gd name="T0" fmla="*/ 3072 w 3076"/>
                <a:gd name="T1" fmla="*/ 0 h 1488"/>
                <a:gd name="T2" fmla="*/ 3076 w 3076"/>
                <a:gd name="T3" fmla="*/ 1488 h 1488"/>
                <a:gd name="T4" fmla="*/ 0 w 3076"/>
                <a:gd name="T5" fmla="*/ 1488 h 1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76" h="1488">
                  <a:moveTo>
                    <a:pt x="3072" y="0"/>
                  </a:moveTo>
                  <a:lnTo>
                    <a:pt x="3076" y="1488"/>
                  </a:lnTo>
                  <a:lnTo>
                    <a:pt x="0" y="1488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" name="Line 2">
            <a:extLst>
              <a:ext uri="{FF2B5EF4-FFF2-40B4-BE49-F238E27FC236}">
                <a16:creationId xmlns:a16="http://schemas.microsoft.com/office/drawing/2014/main" id="{AA862FBD-2EE7-F245-A79A-0B5DD58C2186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8" y="620688"/>
            <a:ext cx="8351837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5CD4DA00-885A-FD42-921B-7C8F97D8C2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9872" y="97468"/>
            <a:ext cx="198804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Logging In</a:t>
            </a:r>
            <a:endParaRPr lang="en-US" altLang="en-US" sz="2800" b="1" baseline="30000" dirty="0">
              <a:solidFill>
                <a:srgbClr val="FFFF0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90485"/>
      </p:ext>
    </p:extLst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>
            <a:extLst>
              <a:ext uri="{FF2B5EF4-FFF2-40B4-BE49-F238E27FC236}">
                <a16:creationId xmlns:a16="http://schemas.microsoft.com/office/drawing/2014/main" id="{84F5EF63-F81F-914A-80C2-4528400709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268760"/>
            <a:ext cx="8512332" cy="44719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b="1" dirty="0">
                <a:latin typeface="Palatino Linotype" panose="02040502050505030304" pitchFamily="18" charset="0"/>
              </a:rPr>
              <a:t>Do not login as root unless you have to root is the system superuser</a:t>
            </a:r>
            <a:endParaRPr lang="en-US" altLang="en-US" b="1" dirty="0">
              <a:latin typeface="Palatino Linotype" panose="02040502050505030304" pitchFamily="18" charset="0"/>
            </a:endParaRPr>
          </a:p>
          <a:p>
            <a:pPr marL="800100" lvl="1" indent="-3429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400" dirty="0">
                <a:latin typeface="Palatino Linotype" panose="02040502050505030304" pitchFamily="18" charset="0"/>
              </a:rPr>
              <a:t>Normal protection mechanisms can be overridden</a:t>
            </a:r>
          </a:p>
          <a:p>
            <a:pPr marL="800100" lvl="1" indent="-3429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400" dirty="0">
                <a:latin typeface="Palatino Linotype" panose="02040502050505030304" pitchFamily="18" charset="0"/>
              </a:rPr>
              <a:t>Careless use can cause damage</a:t>
            </a:r>
          </a:p>
          <a:p>
            <a:pPr marL="800100" lvl="1" indent="-3429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400" dirty="0">
                <a:latin typeface="Palatino Linotype" panose="02040502050505030304" pitchFamily="18" charset="0"/>
              </a:rPr>
              <a:t>Has access to everything by default</a:t>
            </a:r>
            <a:endParaRPr lang="en-US" altLang="en-US" dirty="0">
              <a:latin typeface="Palatino Linotype" panose="0204050205050503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800" b="1" dirty="0">
                <a:latin typeface="Palatino Linotype" panose="02040502050505030304" pitchFamily="18" charset="0"/>
              </a:rPr>
              <a:t>root is the only user defined when you install</a:t>
            </a:r>
          </a:p>
          <a:p>
            <a:pPr marL="800100" lvl="1" indent="-3429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400" dirty="0">
                <a:latin typeface="Palatino Linotype" panose="02040502050505030304" pitchFamily="18" charset="0"/>
              </a:rPr>
              <a:t>First thing is to change root’s password</a:t>
            </a:r>
          </a:p>
          <a:p>
            <a:pPr marL="800100" lvl="1" indent="-3429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400" dirty="0">
                <a:latin typeface="Palatino Linotype" panose="02040502050505030304" pitchFamily="18" charset="0"/>
              </a:rPr>
              <a:t>The second job is to define “normal” users for everyday use</a:t>
            </a:r>
          </a:p>
          <a:p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4" name="Line 2">
            <a:extLst>
              <a:ext uri="{FF2B5EF4-FFF2-40B4-BE49-F238E27FC236}">
                <a16:creationId xmlns:a16="http://schemas.microsoft.com/office/drawing/2014/main" id="{8F79BDF8-2699-414E-AE73-8DDC47C7ACDF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88" y="620688"/>
            <a:ext cx="8351837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9EACFFB4-68C6-A34A-B6B4-8182BBCF4E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9872" y="97468"/>
            <a:ext cx="269657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 dirty="0">
                <a:solidFill>
                  <a:srgbClr val="FFFF00"/>
                </a:solidFill>
                <a:latin typeface="Palatino Linotype" panose="02040502050505030304" pitchFamily="18" charset="0"/>
              </a:rPr>
              <a:t>Rule Number 1</a:t>
            </a:r>
            <a:endParaRPr lang="en-US" altLang="en-US" sz="2800" b="1" baseline="30000" dirty="0">
              <a:solidFill>
                <a:srgbClr val="FFFF0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185332"/>
      </p:ext>
    </p:extLst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name="F_PP_Farmacia">
  <a:themeElements>
    <a:clrScheme name="F_PP_Farmaci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F_PP_Farmacia">
      <a:majorFont>
        <a:latin typeface="Trebuchet MS"/>
        <a:ea typeface="ＭＳ Ｐゴシック"/>
        <a:cs typeface=""/>
      </a:majorFont>
      <a:minorFont>
        <a:latin typeface="Trebuchet MS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F_PP_Farmaci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_PP_Farmaci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_PP_Farmaci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_PP_Farmaci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_PP_Farmaci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_PP_Farmaci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_PP_Farmaci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_PP_Farmaci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_PP_Farmaci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_PP_Farmaci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_PP_Farmaci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_PP_Farmaci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F_PP_Farmacia</Template>
  <TotalTime>41674</TotalTime>
  <Words>2878</Words>
  <Application>Microsoft Macintosh PowerPoint</Application>
  <PresentationFormat>On-screen Show (4:3)</PresentationFormat>
  <Paragraphs>357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4" baseType="lpstr">
      <vt:lpstr>ＭＳ Ｐゴシック</vt:lpstr>
      <vt:lpstr>Arial</vt:lpstr>
      <vt:lpstr>Courier</vt:lpstr>
      <vt:lpstr>Courier New</vt:lpstr>
      <vt:lpstr>Helvetica-BoldOblique</vt:lpstr>
      <vt:lpstr>Monotype Sorts</vt:lpstr>
      <vt:lpstr>Palatino Linotype</vt:lpstr>
      <vt:lpstr>Symbol</vt:lpstr>
      <vt:lpstr>Times New Roman</vt:lpstr>
      <vt:lpstr>Trebuchet MS</vt:lpstr>
      <vt:lpstr>Wingdings</vt:lpstr>
      <vt:lpstr>F_PP_Farmacia</vt:lpstr>
      <vt:lpstr>PowerPoint Presentation</vt:lpstr>
      <vt:lpstr>PowerPoint Presentation</vt:lpstr>
      <vt:lpstr>PowerPoint Presentation</vt:lpstr>
      <vt:lpstr>PowerPoint Presentation</vt:lpstr>
      <vt:lpstr>Popular Linux Distributions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Dip. di Scienze Farmaceutiche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screening and collaborative computing: a new frontier in drug discovery</dc:title>
  <dc:subject/>
  <dc:creator>Alessandro Pedretti</dc:creator>
  <cp:keywords/>
  <dc:description/>
  <cp:lastModifiedBy>bernard fongang</cp:lastModifiedBy>
  <cp:revision>402</cp:revision>
  <dcterms:created xsi:type="dcterms:W3CDTF">2010-05-03T08:03:58Z</dcterms:created>
  <dcterms:modified xsi:type="dcterms:W3CDTF">2020-11-03T16:58:44Z</dcterms:modified>
  <cp:category/>
</cp:coreProperties>
</file>